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 id="2147483690" r:id="rId3"/>
    <p:sldMasterId id="2147483702" r:id="rId4"/>
  </p:sldMasterIdLst>
  <p:notesMasterIdLst>
    <p:notesMasterId r:id="rId25"/>
  </p:notesMasterIdLst>
  <p:handoutMasterIdLst>
    <p:handoutMasterId r:id="rId26"/>
  </p:handoutMasterIdLst>
  <p:sldIdLst>
    <p:sldId id="258" r:id="rId5"/>
    <p:sldId id="326" r:id="rId6"/>
    <p:sldId id="328" r:id="rId7"/>
    <p:sldId id="329" r:id="rId8"/>
    <p:sldId id="268" r:id="rId9"/>
    <p:sldId id="269" r:id="rId10"/>
    <p:sldId id="478" r:id="rId11"/>
    <p:sldId id="333" r:id="rId12"/>
    <p:sldId id="274" r:id="rId13"/>
    <p:sldId id="338" r:id="rId14"/>
    <p:sldId id="337" r:id="rId15"/>
    <p:sldId id="347" r:id="rId16"/>
    <p:sldId id="340" r:id="rId17"/>
    <p:sldId id="480" r:id="rId18"/>
    <p:sldId id="481" r:id="rId19"/>
    <p:sldId id="482" r:id="rId20"/>
    <p:sldId id="483" r:id="rId21"/>
    <p:sldId id="334" r:id="rId22"/>
    <p:sldId id="485" r:id="rId23"/>
    <p:sldId id="342" r:id="rId24"/>
  </p:sldIdLst>
  <p:sldSz cx="9144000" cy="6858000" type="screen4x3"/>
  <p:notesSz cx="6669088" cy="9926638"/>
  <p:defaultTextStyle>
    <a:defPPr>
      <a:defRPr lang="es-ES_tradnl"/>
    </a:defPPr>
    <a:lvl1pPr algn="l" rtl="0" fontAlgn="base">
      <a:spcBef>
        <a:spcPct val="0"/>
      </a:spcBef>
      <a:spcAft>
        <a:spcPct val="0"/>
      </a:spcAft>
      <a:defRPr sz="2400" kern="1200" baseline="-25000">
        <a:solidFill>
          <a:schemeClr val="tx1"/>
        </a:solidFill>
        <a:latin typeface="Trebuchet MS" pitchFamily="34" charset="0"/>
        <a:ea typeface="ヒラギノ角ゴ Pro W3" pitchFamily="1" charset="-128"/>
        <a:cs typeface="+mn-cs"/>
      </a:defRPr>
    </a:lvl1pPr>
    <a:lvl2pPr marL="457200" algn="l" rtl="0" fontAlgn="base">
      <a:spcBef>
        <a:spcPct val="0"/>
      </a:spcBef>
      <a:spcAft>
        <a:spcPct val="0"/>
      </a:spcAft>
      <a:defRPr sz="2400" kern="1200" baseline="-25000">
        <a:solidFill>
          <a:schemeClr val="tx1"/>
        </a:solidFill>
        <a:latin typeface="Trebuchet MS" pitchFamily="34" charset="0"/>
        <a:ea typeface="ヒラギノ角ゴ Pro W3" pitchFamily="1" charset="-128"/>
        <a:cs typeface="+mn-cs"/>
      </a:defRPr>
    </a:lvl2pPr>
    <a:lvl3pPr marL="914400" algn="l" rtl="0" fontAlgn="base">
      <a:spcBef>
        <a:spcPct val="0"/>
      </a:spcBef>
      <a:spcAft>
        <a:spcPct val="0"/>
      </a:spcAft>
      <a:defRPr sz="2400" kern="1200" baseline="-25000">
        <a:solidFill>
          <a:schemeClr val="tx1"/>
        </a:solidFill>
        <a:latin typeface="Trebuchet MS" pitchFamily="34" charset="0"/>
        <a:ea typeface="ヒラギノ角ゴ Pro W3" pitchFamily="1" charset="-128"/>
        <a:cs typeface="+mn-cs"/>
      </a:defRPr>
    </a:lvl3pPr>
    <a:lvl4pPr marL="1371600" algn="l" rtl="0" fontAlgn="base">
      <a:spcBef>
        <a:spcPct val="0"/>
      </a:spcBef>
      <a:spcAft>
        <a:spcPct val="0"/>
      </a:spcAft>
      <a:defRPr sz="2400" kern="1200" baseline="-25000">
        <a:solidFill>
          <a:schemeClr val="tx1"/>
        </a:solidFill>
        <a:latin typeface="Trebuchet MS" pitchFamily="34" charset="0"/>
        <a:ea typeface="ヒラギノ角ゴ Pro W3" pitchFamily="1" charset="-128"/>
        <a:cs typeface="+mn-cs"/>
      </a:defRPr>
    </a:lvl4pPr>
    <a:lvl5pPr marL="1828800" algn="l" rtl="0" fontAlgn="base">
      <a:spcBef>
        <a:spcPct val="0"/>
      </a:spcBef>
      <a:spcAft>
        <a:spcPct val="0"/>
      </a:spcAft>
      <a:defRPr sz="2400" kern="1200" baseline="-25000">
        <a:solidFill>
          <a:schemeClr val="tx1"/>
        </a:solidFill>
        <a:latin typeface="Trebuchet MS" pitchFamily="34" charset="0"/>
        <a:ea typeface="ヒラギノ角ゴ Pro W3" pitchFamily="1" charset="-128"/>
        <a:cs typeface="+mn-cs"/>
      </a:defRPr>
    </a:lvl5pPr>
    <a:lvl6pPr marL="2286000" algn="l" defTabSz="914400" rtl="0" eaLnBrk="1" latinLnBrk="0" hangingPunct="1">
      <a:defRPr sz="2400" kern="1200" baseline="-25000">
        <a:solidFill>
          <a:schemeClr val="tx1"/>
        </a:solidFill>
        <a:latin typeface="Trebuchet MS" pitchFamily="34" charset="0"/>
        <a:ea typeface="ヒラギノ角ゴ Pro W3" pitchFamily="1" charset="-128"/>
        <a:cs typeface="+mn-cs"/>
      </a:defRPr>
    </a:lvl6pPr>
    <a:lvl7pPr marL="2743200" algn="l" defTabSz="914400" rtl="0" eaLnBrk="1" latinLnBrk="0" hangingPunct="1">
      <a:defRPr sz="2400" kern="1200" baseline="-25000">
        <a:solidFill>
          <a:schemeClr val="tx1"/>
        </a:solidFill>
        <a:latin typeface="Trebuchet MS" pitchFamily="34" charset="0"/>
        <a:ea typeface="ヒラギノ角ゴ Pro W3" pitchFamily="1" charset="-128"/>
        <a:cs typeface="+mn-cs"/>
      </a:defRPr>
    </a:lvl7pPr>
    <a:lvl8pPr marL="3200400" algn="l" defTabSz="914400" rtl="0" eaLnBrk="1" latinLnBrk="0" hangingPunct="1">
      <a:defRPr sz="2400" kern="1200" baseline="-25000">
        <a:solidFill>
          <a:schemeClr val="tx1"/>
        </a:solidFill>
        <a:latin typeface="Trebuchet MS" pitchFamily="34" charset="0"/>
        <a:ea typeface="ヒラギノ角ゴ Pro W3" pitchFamily="1" charset="-128"/>
        <a:cs typeface="+mn-cs"/>
      </a:defRPr>
    </a:lvl8pPr>
    <a:lvl9pPr marL="3657600" algn="l" defTabSz="914400" rtl="0" eaLnBrk="1" latinLnBrk="0" hangingPunct="1">
      <a:defRPr sz="2400" kern="1200" baseline="-25000">
        <a:solidFill>
          <a:schemeClr val="tx1"/>
        </a:solidFill>
        <a:latin typeface="Trebuchet MS" pitchFamily="34" charset="0"/>
        <a:ea typeface="ヒラギノ角ゴ Pro W3"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9900"/>
    <a:srgbClr val="17375E"/>
    <a:srgbClr val="666699"/>
    <a:srgbClr val="F3760E"/>
    <a:srgbClr val="BBE0E3"/>
    <a:srgbClr val="8EB4E3"/>
    <a:srgbClr val="F0F0FA"/>
    <a:srgbClr val="F3F3FB"/>
    <a:srgbClr val="99FF99"/>
    <a:srgbClr val="FEBE00"/>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265" autoAdjust="0"/>
  </p:normalViewPr>
  <p:slideViewPr>
    <p:cSldViewPr>
      <p:cViewPr>
        <p:scale>
          <a:sx n="70" d="100"/>
          <a:sy n="70" d="100"/>
        </p:scale>
        <p:origin x="-438" y="144"/>
      </p:cViewPr>
      <p:guideLst>
        <p:guide orient="horz" pos="480"/>
        <p:guide pos="46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8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889108" cy="496809"/>
          </a:xfrm>
          <a:prstGeom prst="rect">
            <a:avLst/>
          </a:prstGeom>
          <a:noFill/>
          <a:ln w="9525">
            <a:noFill/>
            <a:miter lim="800000"/>
            <a:headEnd/>
            <a:tailEnd/>
          </a:ln>
          <a:effectLst/>
        </p:spPr>
        <p:txBody>
          <a:bodyPr vert="horz" wrap="square" lIns="91434" tIns="45718" rIns="91434" bIns="45718" numCol="1" anchor="t" anchorCtr="0" compatLnSpc="1">
            <a:prstTxWarp prst="textNoShape">
              <a:avLst/>
            </a:prstTxWarp>
          </a:bodyPr>
          <a:lstStyle>
            <a:lvl1pPr eaLnBrk="0" hangingPunct="0">
              <a:defRPr sz="1200" baseline="0">
                <a:latin typeface="Arial" charset="0"/>
                <a:ea typeface="ヒラギノ角ゴ Pro W3" pitchFamily="1" charset="-128"/>
                <a:cs typeface="+mn-cs"/>
              </a:defRPr>
            </a:lvl1pPr>
          </a:lstStyle>
          <a:p>
            <a:pPr>
              <a:defRPr/>
            </a:pPr>
            <a:endParaRPr lang="es-ES"/>
          </a:p>
        </p:txBody>
      </p:sp>
      <p:sp>
        <p:nvSpPr>
          <p:cNvPr id="18435" name="Rectangle 3"/>
          <p:cNvSpPr>
            <a:spLocks noGrp="1" noChangeArrowheads="1"/>
          </p:cNvSpPr>
          <p:nvPr>
            <p:ph type="dt" sz="quarter" idx="1"/>
          </p:nvPr>
        </p:nvSpPr>
        <p:spPr bwMode="auto">
          <a:xfrm>
            <a:off x="3778424" y="0"/>
            <a:ext cx="2889108" cy="496809"/>
          </a:xfrm>
          <a:prstGeom prst="rect">
            <a:avLst/>
          </a:prstGeom>
          <a:noFill/>
          <a:ln w="9525">
            <a:noFill/>
            <a:miter lim="800000"/>
            <a:headEnd/>
            <a:tailEnd/>
          </a:ln>
          <a:effectLst/>
        </p:spPr>
        <p:txBody>
          <a:bodyPr vert="horz" wrap="square" lIns="91434" tIns="45718" rIns="91434" bIns="45718" numCol="1" anchor="t" anchorCtr="0" compatLnSpc="1">
            <a:prstTxWarp prst="textNoShape">
              <a:avLst/>
            </a:prstTxWarp>
          </a:bodyPr>
          <a:lstStyle>
            <a:lvl1pPr algn="r" eaLnBrk="0" hangingPunct="0">
              <a:defRPr sz="1200" baseline="0">
                <a:latin typeface="Arial" charset="0"/>
                <a:ea typeface="ヒラギノ角ゴ Pro W3" pitchFamily="1" charset="-128"/>
                <a:cs typeface="+mn-cs"/>
              </a:defRPr>
            </a:lvl1pPr>
          </a:lstStyle>
          <a:p>
            <a:pPr>
              <a:defRPr/>
            </a:pPr>
            <a:endParaRPr lang="es-ES"/>
          </a:p>
        </p:txBody>
      </p:sp>
      <p:sp>
        <p:nvSpPr>
          <p:cNvPr id="18436" name="Rectangle 4"/>
          <p:cNvSpPr>
            <a:spLocks noGrp="1" noChangeArrowheads="1"/>
          </p:cNvSpPr>
          <p:nvPr>
            <p:ph type="ftr" sz="quarter" idx="2"/>
          </p:nvPr>
        </p:nvSpPr>
        <p:spPr bwMode="auto">
          <a:xfrm>
            <a:off x="0" y="9428242"/>
            <a:ext cx="2889108" cy="496809"/>
          </a:xfrm>
          <a:prstGeom prst="rect">
            <a:avLst/>
          </a:prstGeom>
          <a:noFill/>
          <a:ln w="9525">
            <a:noFill/>
            <a:miter lim="800000"/>
            <a:headEnd/>
            <a:tailEnd/>
          </a:ln>
          <a:effectLst/>
        </p:spPr>
        <p:txBody>
          <a:bodyPr vert="horz" wrap="square" lIns="91434" tIns="45718" rIns="91434" bIns="45718" numCol="1" anchor="b" anchorCtr="0" compatLnSpc="1">
            <a:prstTxWarp prst="textNoShape">
              <a:avLst/>
            </a:prstTxWarp>
          </a:bodyPr>
          <a:lstStyle>
            <a:lvl1pPr eaLnBrk="0" hangingPunct="0">
              <a:defRPr sz="1200" baseline="0">
                <a:latin typeface="Arial" charset="0"/>
                <a:ea typeface="ヒラギノ角ゴ Pro W3" pitchFamily="1" charset="-128"/>
                <a:cs typeface="+mn-cs"/>
              </a:defRPr>
            </a:lvl1pPr>
          </a:lstStyle>
          <a:p>
            <a:pPr>
              <a:defRPr/>
            </a:pPr>
            <a:endParaRPr lang="es-ES"/>
          </a:p>
        </p:txBody>
      </p:sp>
      <p:sp>
        <p:nvSpPr>
          <p:cNvPr id="18437" name="Rectangle 5"/>
          <p:cNvSpPr>
            <a:spLocks noGrp="1" noChangeArrowheads="1"/>
          </p:cNvSpPr>
          <p:nvPr>
            <p:ph type="sldNum" sz="quarter" idx="3"/>
          </p:nvPr>
        </p:nvSpPr>
        <p:spPr bwMode="auto">
          <a:xfrm>
            <a:off x="3778424" y="9428242"/>
            <a:ext cx="2889108" cy="496809"/>
          </a:xfrm>
          <a:prstGeom prst="rect">
            <a:avLst/>
          </a:prstGeom>
          <a:noFill/>
          <a:ln w="9525">
            <a:noFill/>
            <a:miter lim="800000"/>
            <a:headEnd/>
            <a:tailEnd/>
          </a:ln>
          <a:effectLst/>
        </p:spPr>
        <p:txBody>
          <a:bodyPr vert="horz" wrap="square" lIns="91434" tIns="45718" rIns="91434" bIns="45718" numCol="1" anchor="b" anchorCtr="0" compatLnSpc="1">
            <a:prstTxWarp prst="textNoShape">
              <a:avLst/>
            </a:prstTxWarp>
          </a:bodyPr>
          <a:lstStyle>
            <a:lvl1pPr algn="r" eaLnBrk="0" hangingPunct="0">
              <a:defRPr sz="1200" baseline="0">
                <a:latin typeface="Arial" charset="0"/>
                <a:ea typeface="ヒラギノ角ゴ Pro W3" pitchFamily="1" charset="-128"/>
                <a:cs typeface="+mn-cs"/>
              </a:defRPr>
            </a:lvl1pPr>
          </a:lstStyle>
          <a:p>
            <a:pPr>
              <a:defRPr/>
            </a:pPr>
            <a:fld id="{B6B18AB3-1560-40C3-A92E-759866105D22}" type="slidenum">
              <a:rPr lang="es-ES"/>
              <a:pPr>
                <a:defRPr/>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89108" cy="496809"/>
          </a:xfrm>
          <a:prstGeom prst="rect">
            <a:avLst/>
          </a:prstGeom>
          <a:noFill/>
          <a:ln w="9525">
            <a:noFill/>
            <a:miter lim="800000"/>
            <a:headEnd/>
            <a:tailEnd/>
          </a:ln>
        </p:spPr>
        <p:txBody>
          <a:bodyPr vert="horz" wrap="square" lIns="91434" tIns="45718" rIns="91434" bIns="45718" numCol="1" anchor="t" anchorCtr="0" compatLnSpc="1">
            <a:prstTxWarp prst="textNoShape">
              <a:avLst/>
            </a:prstTxWarp>
          </a:bodyPr>
          <a:lstStyle>
            <a:lvl1pPr eaLnBrk="0" hangingPunct="0">
              <a:defRPr sz="1200" baseline="0">
                <a:latin typeface="Arial" charset="0"/>
                <a:ea typeface="ヒラギノ角ゴ Pro W3" pitchFamily="1" charset="-128"/>
                <a:cs typeface="+mn-cs"/>
              </a:defRPr>
            </a:lvl1pPr>
          </a:lstStyle>
          <a:p>
            <a:pPr>
              <a:defRPr/>
            </a:pPr>
            <a:endParaRPr lang="es-ES_tradnl"/>
          </a:p>
        </p:txBody>
      </p:sp>
      <p:sp>
        <p:nvSpPr>
          <p:cNvPr id="4099" name="Rectangle 3"/>
          <p:cNvSpPr>
            <a:spLocks noGrp="1" noChangeArrowheads="1"/>
          </p:cNvSpPr>
          <p:nvPr>
            <p:ph type="dt" idx="1"/>
          </p:nvPr>
        </p:nvSpPr>
        <p:spPr bwMode="auto">
          <a:xfrm>
            <a:off x="3779981" y="0"/>
            <a:ext cx="2889107" cy="496809"/>
          </a:xfrm>
          <a:prstGeom prst="rect">
            <a:avLst/>
          </a:prstGeom>
          <a:noFill/>
          <a:ln w="9525">
            <a:noFill/>
            <a:miter lim="800000"/>
            <a:headEnd/>
            <a:tailEnd/>
          </a:ln>
        </p:spPr>
        <p:txBody>
          <a:bodyPr vert="horz" wrap="square" lIns="91434" tIns="45718" rIns="91434" bIns="45718" numCol="1" anchor="t" anchorCtr="0" compatLnSpc="1">
            <a:prstTxWarp prst="textNoShape">
              <a:avLst/>
            </a:prstTxWarp>
          </a:bodyPr>
          <a:lstStyle>
            <a:lvl1pPr algn="r" eaLnBrk="0" hangingPunct="0">
              <a:defRPr sz="1200" baseline="0">
                <a:latin typeface="Arial" charset="0"/>
                <a:ea typeface="ヒラギノ角ゴ Pro W3" pitchFamily="1" charset="-128"/>
                <a:cs typeface="+mn-cs"/>
              </a:defRPr>
            </a:lvl1pPr>
          </a:lstStyle>
          <a:p>
            <a:pPr>
              <a:defRPr/>
            </a:pPr>
            <a:endParaRPr lang="es-ES_tradnl"/>
          </a:p>
        </p:txBody>
      </p:sp>
      <p:sp>
        <p:nvSpPr>
          <p:cNvPr id="5124"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889316" y="4714122"/>
            <a:ext cx="4890457" cy="4468099"/>
          </a:xfrm>
          <a:prstGeom prst="rect">
            <a:avLst/>
          </a:prstGeom>
          <a:noFill/>
          <a:ln w="9525">
            <a:noFill/>
            <a:miter lim="800000"/>
            <a:headEnd/>
            <a:tailEnd/>
          </a:ln>
        </p:spPr>
        <p:txBody>
          <a:bodyPr vert="horz" wrap="square" lIns="91434" tIns="45718" rIns="91434" bIns="45718" numCol="1" anchor="t" anchorCtr="0" compatLnSpc="1">
            <a:prstTxWarp prst="textNoShape">
              <a:avLst/>
            </a:prstTxWarp>
          </a:bodyPr>
          <a:lstStyle/>
          <a:p>
            <a:pPr lvl="0"/>
            <a:r>
              <a:rPr lang="es-ES_tradnl" noProof="0" smtClean="0"/>
              <a:t>Haga clic para modificar el estilo de texto del patrón</a:t>
            </a:r>
          </a:p>
          <a:p>
            <a:pPr lvl="1"/>
            <a:r>
              <a:rPr lang="es-ES_tradnl" noProof="0" smtClean="0"/>
              <a:t>Segundo nivel</a:t>
            </a:r>
          </a:p>
          <a:p>
            <a:pPr lvl="2"/>
            <a:r>
              <a:rPr lang="es-ES_tradnl" noProof="0" smtClean="0"/>
              <a:t>Tercer nivel</a:t>
            </a:r>
          </a:p>
          <a:p>
            <a:pPr lvl="3"/>
            <a:r>
              <a:rPr lang="es-ES_tradnl" noProof="0" smtClean="0"/>
              <a:t>Cuarto nivel</a:t>
            </a:r>
          </a:p>
          <a:p>
            <a:pPr lvl="4"/>
            <a:r>
              <a:rPr lang="es-ES_tradnl" noProof="0" smtClean="0"/>
              <a:t>Quinto nivel</a:t>
            </a:r>
          </a:p>
        </p:txBody>
      </p:sp>
      <p:sp>
        <p:nvSpPr>
          <p:cNvPr id="4102" name="Rectangle 6"/>
          <p:cNvSpPr>
            <a:spLocks noGrp="1" noChangeArrowheads="1"/>
          </p:cNvSpPr>
          <p:nvPr>
            <p:ph type="ftr" sz="quarter" idx="4"/>
          </p:nvPr>
        </p:nvSpPr>
        <p:spPr bwMode="auto">
          <a:xfrm>
            <a:off x="0" y="9429831"/>
            <a:ext cx="2889108" cy="496808"/>
          </a:xfrm>
          <a:prstGeom prst="rect">
            <a:avLst/>
          </a:prstGeom>
          <a:noFill/>
          <a:ln w="9525">
            <a:noFill/>
            <a:miter lim="800000"/>
            <a:headEnd/>
            <a:tailEnd/>
          </a:ln>
        </p:spPr>
        <p:txBody>
          <a:bodyPr vert="horz" wrap="square" lIns="91434" tIns="45718" rIns="91434" bIns="45718" numCol="1" anchor="b" anchorCtr="0" compatLnSpc="1">
            <a:prstTxWarp prst="textNoShape">
              <a:avLst/>
            </a:prstTxWarp>
          </a:bodyPr>
          <a:lstStyle>
            <a:lvl1pPr eaLnBrk="0" hangingPunct="0">
              <a:defRPr sz="1200" baseline="0">
                <a:latin typeface="Arial" charset="0"/>
                <a:ea typeface="ヒラギノ角ゴ Pro W3" pitchFamily="1" charset="-128"/>
                <a:cs typeface="+mn-cs"/>
              </a:defRPr>
            </a:lvl1pPr>
          </a:lstStyle>
          <a:p>
            <a:pPr>
              <a:defRPr/>
            </a:pPr>
            <a:endParaRPr lang="es-ES_tradnl"/>
          </a:p>
        </p:txBody>
      </p:sp>
      <p:sp>
        <p:nvSpPr>
          <p:cNvPr id="4103" name="Rectangle 7"/>
          <p:cNvSpPr>
            <a:spLocks noGrp="1" noChangeArrowheads="1"/>
          </p:cNvSpPr>
          <p:nvPr>
            <p:ph type="sldNum" sz="quarter" idx="5"/>
          </p:nvPr>
        </p:nvSpPr>
        <p:spPr bwMode="auto">
          <a:xfrm>
            <a:off x="3779981" y="9429831"/>
            <a:ext cx="2889107" cy="496808"/>
          </a:xfrm>
          <a:prstGeom prst="rect">
            <a:avLst/>
          </a:prstGeom>
          <a:noFill/>
          <a:ln w="9525">
            <a:noFill/>
            <a:miter lim="800000"/>
            <a:headEnd/>
            <a:tailEnd/>
          </a:ln>
        </p:spPr>
        <p:txBody>
          <a:bodyPr vert="horz" wrap="square" lIns="91434" tIns="45718" rIns="91434" bIns="45718" numCol="1" anchor="b" anchorCtr="0" compatLnSpc="1">
            <a:prstTxWarp prst="textNoShape">
              <a:avLst/>
            </a:prstTxWarp>
          </a:bodyPr>
          <a:lstStyle>
            <a:lvl1pPr algn="r" eaLnBrk="0" hangingPunct="0">
              <a:defRPr sz="1200" baseline="0">
                <a:latin typeface="Arial" charset="0"/>
                <a:ea typeface="ヒラギノ角ゴ Pro W3" pitchFamily="1" charset="-128"/>
                <a:cs typeface="+mn-cs"/>
              </a:defRPr>
            </a:lvl1pPr>
          </a:lstStyle>
          <a:p>
            <a:pPr>
              <a:defRPr/>
            </a:pPr>
            <a:fld id="{BF77CE96-E57E-4E46-A4A6-3D06F905DBBB}" type="slidenum">
              <a:rPr lang="es-ES_tradnl"/>
              <a:pPr>
                <a:defRPr/>
              </a:pPr>
              <a:t>‹Nº›</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cms.hhs.gov/"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Marcador de imagen de diapositiva"/>
          <p:cNvSpPr>
            <a:spLocks noGrp="1" noRot="1" noChangeAspect="1" noTextEdit="1"/>
          </p:cNvSpPr>
          <p:nvPr>
            <p:ph type="sldImg"/>
          </p:nvPr>
        </p:nvSpPr>
        <p:spPr>
          <a:ln/>
        </p:spPr>
      </p:sp>
      <p:sp>
        <p:nvSpPr>
          <p:cNvPr id="6147" name="2 Marcador de notas"/>
          <p:cNvSpPr>
            <a:spLocks noGrp="1"/>
          </p:cNvSpPr>
          <p:nvPr>
            <p:ph type="body" idx="1"/>
          </p:nvPr>
        </p:nvSpPr>
        <p:spPr>
          <a:noFill/>
          <a:ln/>
        </p:spPr>
        <p:txBody>
          <a:bodyPr/>
          <a:lstStyle/>
          <a:p>
            <a:pPr eaLnBrk="1" hangingPunct="1"/>
            <a:endParaRPr lang="es-ES" smtClean="0"/>
          </a:p>
        </p:txBody>
      </p:sp>
      <p:sp>
        <p:nvSpPr>
          <p:cNvPr id="5124" name="3 Marcador de número de diapositiva"/>
          <p:cNvSpPr>
            <a:spLocks noGrp="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aseline="-25000">
                <a:solidFill>
                  <a:schemeClr val="tx1"/>
                </a:solidFill>
                <a:latin typeface="Trebuchet MS" pitchFamily="34" charset="0"/>
                <a:ea typeface="ヒラギノ角ゴ Pro W3" pitchFamily="1" charset="-128"/>
              </a:defRPr>
            </a:lvl1pPr>
            <a:lvl2pPr marL="737155" indent="-283521" eaLnBrk="0" hangingPunct="0">
              <a:defRPr sz="2400" baseline="-25000">
                <a:solidFill>
                  <a:schemeClr val="tx1"/>
                </a:solidFill>
                <a:latin typeface="Trebuchet MS" pitchFamily="34" charset="0"/>
                <a:ea typeface="ヒラギノ角ゴ Pro W3" pitchFamily="1" charset="-128"/>
              </a:defRPr>
            </a:lvl2pPr>
            <a:lvl3pPr marL="1134085" indent="-226817" eaLnBrk="0" hangingPunct="0">
              <a:defRPr sz="2400" baseline="-25000">
                <a:solidFill>
                  <a:schemeClr val="tx1"/>
                </a:solidFill>
                <a:latin typeface="Trebuchet MS" pitchFamily="34" charset="0"/>
                <a:ea typeface="ヒラギノ角ゴ Pro W3" pitchFamily="1" charset="-128"/>
              </a:defRPr>
            </a:lvl3pPr>
            <a:lvl4pPr marL="1587718" indent="-226817" eaLnBrk="0" hangingPunct="0">
              <a:defRPr sz="2400" baseline="-25000">
                <a:solidFill>
                  <a:schemeClr val="tx1"/>
                </a:solidFill>
                <a:latin typeface="Trebuchet MS" pitchFamily="34" charset="0"/>
                <a:ea typeface="ヒラギノ角ゴ Pro W3" pitchFamily="1" charset="-128"/>
              </a:defRPr>
            </a:lvl4pPr>
            <a:lvl5pPr marL="2041352" indent="-226817" eaLnBrk="0" hangingPunct="0">
              <a:defRPr sz="2400" baseline="-25000">
                <a:solidFill>
                  <a:schemeClr val="tx1"/>
                </a:solidFill>
                <a:latin typeface="Trebuchet MS" pitchFamily="34" charset="0"/>
                <a:ea typeface="ヒラギノ角ゴ Pro W3" pitchFamily="1" charset="-128"/>
              </a:defRPr>
            </a:lvl5pPr>
            <a:lvl6pPr marL="2494986" indent="-226817" eaLnBrk="0" fontAlgn="base" hangingPunct="0">
              <a:spcBef>
                <a:spcPct val="0"/>
              </a:spcBef>
              <a:spcAft>
                <a:spcPct val="0"/>
              </a:spcAft>
              <a:defRPr sz="2400" baseline="-25000">
                <a:solidFill>
                  <a:schemeClr val="tx1"/>
                </a:solidFill>
                <a:latin typeface="Trebuchet MS" pitchFamily="34" charset="0"/>
                <a:ea typeface="ヒラギノ角ゴ Pro W3" pitchFamily="1" charset="-128"/>
              </a:defRPr>
            </a:lvl6pPr>
            <a:lvl7pPr marL="2948620" indent="-226817" eaLnBrk="0" fontAlgn="base" hangingPunct="0">
              <a:spcBef>
                <a:spcPct val="0"/>
              </a:spcBef>
              <a:spcAft>
                <a:spcPct val="0"/>
              </a:spcAft>
              <a:defRPr sz="2400" baseline="-25000">
                <a:solidFill>
                  <a:schemeClr val="tx1"/>
                </a:solidFill>
                <a:latin typeface="Trebuchet MS" pitchFamily="34" charset="0"/>
                <a:ea typeface="ヒラギノ角ゴ Pro W3" pitchFamily="1" charset="-128"/>
              </a:defRPr>
            </a:lvl7pPr>
            <a:lvl8pPr marL="3402254" indent="-226817" eaLnBrk="0" fontAlgn="base" hangingPunct="0">
              <a:spcBef>
                <a:spcPct val="0"/>
              </a:spcBef>
              <a:spcAft>
                <a:spcPct val="0"/>
              </a:spcAft>
              <a:defRPr sz="2400" baseline="-25000">
                <a:solidFill>
                  <a:schemeClr val="tx1"/>
                </a:solidFill>
                <a:latin typeface="Trebuchet MS" pitchFamily="34" charset="0"/>
                <a:ea typeface="ヒラギノ角ゴ Pro W3" pitchFamily="1" charset="-128"/>
              </a:defRPr>
            </a:lvl8pPr>
            <a:lvl9pPr marL="3855888" indent="-226817" eaLnBrk="0" fontAlgn="base" hangingPunct="0">
              <a:spcBef>
                <a:spcPct val="0"/>
              </a:spcBef>
              <a:spcAft>
                <a:spcPct val="0"/>
              </a:spcAft>
              <a:defRPr sz="2400" baseline="-25000">
                <a:solidFill>
                  <a:schemeClr val="tx1"/>
                </a:solidFill>
                <a:latin typeface="Trebuchet MS" pitchFamily="34" charset="0"/>
                <a:ea typeface="ヒラギノ角ゴ Pro W3" pitchFamily="1" charset="-128"/>
              </a:defRPr>
            </a:lvl9pPr>
          </a:lstStyle>
          <a:p>
            <a:pPr>
              <a:defRPr/>
            </a:pPr>
            <a:fld id="{BE043BD6-C5CA-47EA-AC81-F4712EF1EA23}" type="slidenum">
              <a:rPr lang="es-ES" sz="1200" baseline="0" smtClean="0">
                <a:solidFill>
                  <a:srgbClr val="000000"/>
                </a:solidFill>
                <a:latin typeface="Arial" charset="0"/>
              </a:rPr>
              <a:pPr>
                <a:defRPr/>
              </a:pPr>
              <a:t>1</a:t>
            </a:fld>
            <a:endParaRPr lang="es-ES" sz="1200" baseline="0" dirty="0" smtClean="0">
              <a:solidFill>
                <a:srgbClr val="000000"/>
              </a:solidFill>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Marcador de imagen de diapositiva"/>
          <p:cNvSpPr>
            <a:spLocks noGrp="1" noRot="1" noChangeAspect="1" noTextEdit="1"/>
          </p:cNvSpPr>
          <p:nvPr>
            <p:ph type="sldImg"/>
          </p:nvPr>
        </p:nvSpPr>
        <p:spPr>
          <a:ln/>
        </p:spPr>
      </p:sp>
      <p:sp>
        <p:nvSpPr>
          <p:cNvPr id="26627" name="2 Marcador de notas"/>
          <p:cNvSpPr>
            <a:spLocks noGrp="1"/>
          </p:cNvSpPr>
          <p:nvPr>
            <p:ph type="body" idx="1"/>
          </p:nvPr>
        </p:nvSpPr>
        <p:spPr>
          <a:noFill/>
          <a:ln/>
        </p:spPr>
        <p:txBody>
          <a:bodyPr/>
          <a:lstStyle/>
          <a:p>
            <a:pPr eaLnBrk="1" hangingPunct="1"/>
            <a:endParaRPr lang="es-ES" smtClean="0"/>
          </a:p>
        </p:txBody>
      </p:sp>
      <p:sp>
        <p:nvSpPr>
          <p:cNvPr id="26628" name="3 Marcador de número de diapositiva"/>
          <p:cNvSpPr>
            <a:spLocks noGrp="1"/>
          </p:cNvSpPr>
          <p:nvPr>
            <p:ph type="sldNum" sz="quarter" idx="5"/>
          </p:nvPr>
        </p:nvSpPr>
        <p:spPr>
          <a:noFill/>
        </p:spPr>
        <p:txBody>
          <a:bodyPr/>
          <a:lstStyle/>
          <a:p>
            <a:fld id="{A10F2ABA-B412-4F0C-8F55-72FB45391A3D}" type="slidenum">
              <a:rPr lang="es-ES" smtClean="0"/>
              <a:pPr/>
              <a:t>17</a:t>
            </a:fld>
            <a:endParaRPr lang="es-E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Marcador de imagen de diapositiva"/>
          <p:cNvSpPr>
            <a:spLocks noGrp="1" noRot="1" noChangeAspect="1" noTextEdit="1"/>
          </p:cNvSpPr>
          <p:nvPr>
            <p:ph type="sldImg"/>
          </p:nvPr>
        </p:nvSpPr>
        <p:spPr>
          <a:ln/>
        </p:spPr>
      </p:sp>
      <p:sp>
        <p:nvSpPr>
          <p:cNvPr id="3" name="2 Marcador de notas"/>
          <p:cNvSpPr>
            <a:spLocks noGrp="1"/>
          </p:cNvSpPr>
          <p:nvPr>
            <p:ph type="body" idx="1"/>
          </p:nvPr>
        </p:nvSpPr>
        <p:spPr/>
        <p:txBody>
          <a:bodyPr>
            <a:normAutofit fontScale="85000" lnSpcReduction="20000"/>
          </a:bodyPr>
          <a:lstStyle/>
          <a:p>
            <a:pPr eaLnBrk="1" fontAlgn="auto" hangingPunct="1">
              <a:spcBef>
                <a:spcPts val="0"/>
              </a:spcBef>
              <a:spcAft>
                <a:spcPts val="0"/>
              </a:spcAft>
              <a:defRPr/>
            </a:pPr>
            <a:r>
              <a:rPr lang="en-US" dirty="0" smtClean="0">
                <a:cs typeface="+mn-cs"/>
              </a:rPr>
              <a:t>he analysis will comprise four main parts: the main psychometric analysis of the</a:t>
            </a:r>
          </a:p>
          <a:p>
            <a:pPr eaLnBrk="1" fontAlgn="auto" hangingPunct="1">
              <a:spcBef>
                <a:spcPts val="0"/>
              </a:spcBef>
              <a:spcAft>
                <a:spcPts val="0"/>
              </a:spcAft>
              <a:defRPr/>
            </a:pPr>
            <a:r>
              <a:rPr lang="en-US" dirty="0" smtClean="0">
                <a:cs typeface="+mn-cs"/>
              </a:rPr>
              <a:t>constructs, sensitivity analysis of the constructs, the main analysis of the research</a:t>
            </a:r>
          </a:p>
          <a:p>
            <a:pPr eaLnBrk="1" fontAlgn="auto" hangingPunct="1">
              <a:spcBef>
                <a:spcPts val="0"/>
              </a:spcBef>
              <a:spcAft>
                <a:spcPts val="0"/>
              </a:spcAft>
              <a:defRPr/>
            </a:pPr>
            <a:r>
              <a:rPr lang="en-US" dirty="0" smtClean="0">
                <a:cs typeface="+mn-cs"/>
              </a:rPr>
              <a:t>objectives, and sensitivity analysis of the research objectives. Statistical methods to</a:t>
            </a:r>
          </a:p>
          <a:p>
            <a:pPr eaLnBrk="1" fontAlgn="auto" hangingPunct="1">
              <a:spcBef>
                <a:spcPts val="0"/>
              </a:spcBef>
              <a:spcAft>
                <a:spcPts val="0"/>
              </a:spcAft>
              <a:defRPr/>
            </a:pPr>
            <a:r>
              <a:rPr lang="en-US" dirty="0" smtClean="0">
                <a:cs typeface="+mn-cs"/>
              </a:rPr>
              <a:t>be utilized for each of these four main parts are listed below.</a:t>
            </a:r>
          </a:p>
          <a:p>
            <a:pPr eaLnBrk="1" fontAlgn="auto" hangingPunct="1">
              <a:spcBef>
                <a:spcPts val="0"/>
              </a:spcBef>
              <a:spcAft>
                <a:spcPts val="0"/>
              </a:spcAft>
              <a:defRPr/>
            </a:pPr>
            <a:r>
              <a:rPr lang="en-US" dirty="0" smtClean="0">
                <a:cs typeface="+mn-cs"/>
              </a:rPr>
              <a:t>Main psychometric analysis:</a:t>
            </a:r>
          </a:p>
          <a:p>
            <a:pPr eaLnBrk="1" fontAlgn="auto" hangingPunct="1">
              <a:spcBef>
                <a:spcPts val="0"/>
              </a:spcBef>
              <a:spcAft>
                <a:spcPts val="0"/>
              </a:spcAft>
              <a:defRPr/>
            </a:pPr>
            <a:r>
              <a:rPr lang="en-US" dirty="0" smtClean="0">
                <a:cs typeface="+mn-cs"/>
              </a:rPr>
              <a:t>- Factor analysis</a:t>
            </a:r>
          </a:p>
          <a:p>
            <a:pPr eaLnBrk="1" fontAlgn="auto" hangingPunct="1">
              <a:spcBef>
                <a:spcPts val="0"/>
              </a:spcBef>
              <a:spcAft>
                <a:spcPts val="0"/>
              </a:spcAft>
              <a:defRPr/>
            </a:pPr>
            <a:r>
              <a:rPr lang="en-US" dirty="0" smtClean="0">
                <a:cs typeface="+mn-cs"/>
              </a:rPr>
              <a:t>- Reliability analysis</a:t>
            </a:r>
          </a:p>
          <a:p>
            <a:pPr eaLnBrk="1" fontAlgn="auto" hangingPunct="1">
              <a:spcBef>
                <a:spcPts val="0"/>
              </a:spcBef>
              <a:spcAft>
                <a:spcPts val="0"/>
              </a:spcAft>
              <a:defRPr/>
            </a:pPr>
            <a:r>
              <a:rPr lang="en-US" dirty="0" smtClean="0">
                <a:cs typeface="+mn-cs"/>
              </a:rPr>
              <a:t>- Validation analysis</a:t>
            </a:r>
          </a:p>
          <a:p>
            <a:pPr eaLnBrk="1" fontAlgn="auto" hangingPunct="1">
              <a:spcBef>
                <a:spcPts val="0"/>
              </a:spcBef>
              <a:spcAft>
                <a:spcPts val="0"/>
              </a:spcAft>
              <a:defRPr/>
            </a:pPr>
            <a:r>
              <a:rPr lang="en-US" dirty="0" smtClean="0">
                <a:cs typeface="+mn-cs"/>
              </a:rPr>
              <a:t>Sensitivity analysis of the constructs:</a:t>
            </a:r>
          </a:p>
          <a:p>
            <a:pPr eaLnBrk="1" fontAlgn="auto" hangingPunct="1">
              <a:spcBef>
                <a:spcPts val="0"/>
              </a:spcBef>
              <a:spcAft>
                <a:spcPts val="0"/>
              </a:spcAft>
              <a:defRPr/>
            </a:pPr>
            <a:r>
              <a:rPr lang="en-US" dirty="0" smtClean="0">
                <a:cs typeface="+mn-cs"/>
              </a:rPr>
              <a:t>- Multiple imputation for missing data</a:t>
            </a:r>
          </a:p>
          <a:p>
            <a:pPr eaLnBrk="1" fontAlgn="auto" hangingPunct="1">
              <a:spcBef>
                <a:spcPts val="0"/>
              </a:spcBef>
              <a:spcAft>
                <a:spcPts val="0"/>
              </a:spcAft>
              <a:defRPr/>
            </a:pPr>
            <a:r>
              <a:rPr lang="en-US" dirty="0" smtClean="0">
                <a:cs typeface="+mn-cs"/>
              </a:rPr>
              <a:t>- Factor scoring</a:t>
            </a:r>
          </a:p>
          <a:p>
            <a:pPr eaLnBrk="1" fontAlgn="auto" hangingPunct="1">
              <a:spcBef>
                <a:spcPts val="0"/>
              </a:spcBef>
              <a:spcAft>
                <a:spcPts val="0"/>
              </a:spcAft>
              <a:defRPr/>
            </a:pPr>
            <a:r>
              <a:rPr lang="en-US" dirty="0" smtClean="0">
                <a:cs typeface="+mn-cs"/>
              </a:rPr>
              <a:t>Main analysis of the primary research objectives:</a:t>
            </a:r>
          </a:p>
          <a:p>
            <a:pPr eaLnBrk="1" fontAlgn="auto" hangingPunct="1">
              <a:spcBef>
                <a:spcPts val="0"/>
              </a:spcBef>
              <a:spcAft>
                <a:spcPts val="0"/>
              </a:spcAft>
              <a:defRPr/>
            </a:pPr>
            <a:r>
              <a:rPr lang="en-US" dirty="0" smtClean="0">
                <a:cs typeface="+mn-cs"/>
              </a:rPr>
              <a:t>- Descriptive analysis</a:t>
            </a:r>
          </a:p>
          <a:p>
            <a:pPr eaLnBrk="1" fontAlgn="auto" hangingPunct="1">
              <a:spcBef>
                <a:spcPts val="0"/>
              </a:spcBef>
              <a:spcAft>
                <a:spcPts val="0"/>
              </a:spcAft>
              <a:defRPr/>
            </a:pPr>
            <a:r>
              <a:rPr lang="en-US" dirty="0" smtClean="0">
                <a:cs typeface="+mn-cs"/>
              </a:rPr>
              <a:t>- </a:t>
            </a:r>
            <a:r>
              <a:rPr lang="en-US" dirty="0" err="1" smtClean="0">
                <a:cs typeface="+mn-cs"/>
              </a:rPr>
              <a:t>Bivariate</a:t>
            </a:r>
            <a:r>
              <a:rPr lang="en-US" dirty="0" smtClean="0">
                <a:cs typeface="+mn-cs"/>
              </a:rPr>
              <a:t> analysis</a:t>
            </a:r>
          </a:p>
          <a:p>
            <a:pPr eaLnBrk="1" fontAlgn="auto" hangingPunct="1">
              <a:spcBef>
                <a:spcPts val="0"/>
              </a:spcBef>
              <a:spcAft>
                <a:spcPts val="0"/>
              </a:spcAft>
              <a:defRPr/>
            </a:pPr>
            <a:r>
              <a:rPr lang="en-US" dirty="0" smtClean="0">
                <a:cs typeface="+mn-cs"/>
              </a:rPr>
              <a:t>- Causal model specification through the use of Directed Acyclic Graphs (DAGs)</a:t>
            </a:r>
          </a:p>
          <a:p>
            <a:pPr eaLnBrk="1" fontAlgn="auto" hangingPunct="1">
              <a:spcBef>
                <a:spcPts val="0"/>
              </a:spcBef>
              <a:spcAft>
                <a:spcPts val="0"/>
              </a:spcAft>
              <a:defRPr/>
            </a:pPr>
            <a:r>
              <a:rPr lang="en-US" dirty="0" smtClean="0">
                <a:cs typeface="+mn-cs"/>
              </a:rPr>
              <a:t>- Multivariable analysis of specified causal models including outcome</a:t>
            </a:r>
          </a:p>
          <a:p>
            <a:pPr eaLnBrk="1" fontAlgn="auto" hangingPunct="1">
              <a:spcBef>
                <a:spcPts val="0"/>
              </a:spcBef>
              <a:spcAft>
                <a:spcPts val="0"/>
              </a:spcAft>
              <a:defRPr/>
            </a:pPr>
            <a:r>
              <a:rPr lang="en-US" dirty="0" smtClean="0">
                <a:cs typeface="+mn-cs"/>
              </a:rPr>
              <a:t>modeling, exposure modeling, and doubly robust estimation</a:t>
            </a:r>
          </a:p>
          <a:p>
            <a:pPr eaLnBrk="1" fontAlgn="auto" hangingPunct="1">
              <a:spcBef>
                <a:spcPts val="0"/>
              </a:spcBef>
              <a:spcAft>
                <a:spcPts val="0"/>
              </a:spcAft>
              <a:defRPr/>
            </a:pPr>
            <a:r>
              <a:rPr lang="en-US" dirty="0" smtClean="0">
                <a:cs typeface="+mn-cs"/>
              </a:rPr>
              <a:t>Sensitivity analysis of the primary research objectives:</a:t>
            </a:r>
          </a:p>
          <a:p>
            <a:pPr eaLnBrk="1" fontAlgn="auto" hangingPunct="1">
              <a:spcBef>
                <a:spcPts val="0"/>
              </a:spcBef>
              <a:spcAft>
                <a:spcPts val="0"/>
              </a:spcAft>
              <a:defRPr/>
            </a:pPr>
            <a:r>
              <a:rPr lang="en-US" dirty="0" smtClean="0">
                <a:cs typeface="+mn-cs"/>
              </a:rPr>
              <a:t>- Sensitivity of the results to the multiple imputation procedures</a:t>
            </a:r>
          </a:p>
          <a:p>
            <a:pPr eaLnBrk="1" fontAlgn="auto" hangingPunct="1">
              <a:spcBef>
                <a:spcPts val="0"/>
              </a:spcBef>
              <a:spcAft>
                <a:spcPts val="0"/>
              </a:spcAft>
              <a:defRPr/>
            </a:pPr>
            <a:r>
              <a:rPr lang="en-US" dirty="0" smtClean="0">
                <a:cs typeface="+mn-cs"/>
              </a:rPr>
              <a:t>- Adjustment for systematic sources of selection bias, misclassification, and</a:t>
            </a:r>
          </a:p>
          <a:p>
            <a:pPr eaLnBrk="1" fontAlgn="auto" hangingPunct="1">
              <a:spcBef>
                <a:spcPts val="0"/>
              </a:spcBef>
              <a:spcAft>
                <a:spcPts val="0"/>
              </a:spcAft>
              <a:defRPr/>
            </a:pPr>
            <a:r>
              <a:rPr lang="en-US" dirty="0" smtClean="0">
                <a:cs typeface="+mn-cs"/>
              </a:rPr>
              <a:t>confounding using record level adjustment techniques currently under</a:t>
            </a:r>
          </a:p>
          <a:p>
            <a:pPr eaLnBrk="1" fontAlgn="auto" hangingPunct="1">
              <a:spcBef>
                <a:spcPts val="0"/>
              </a:spcBef>
              <a:spcAft>
                <a:spcPts val="0"/>
              </a:spcAft>
              <a:defRPr/>
            </a:pPr>
            <a:r>
              <a:rPr lang="en-US" dirty="0" smtClean="0">
                <a:cs typeface="+mn-cs"/>
              </a:rPr>
              <a:t>development at the epidemiologic methodology lab at the UCLA School of</a:t>
            </a:r>
          </a:p>
          <a:p>
            <a:pPr eaLnBrk="1" fontAlgn="auto" hangingPunct="1">
              <a:spcBef>
                <a:spcPts val="0"/>
              </a:spcBef>
              <a:spcAft>
                <a:spcPts val="0"/>
              </a:spcAft>
              <a:defRPr/>
            </a:pPr>
            <a:r>
              <a:rPr lang="en-US" dirty="0" smtClean="0">
                <a:cs typeface="+mn-cs"/>
              </a:rPr>
              <a:t>Public Health.</a:t>
            </a:r>
          </a:p>
          <a:p>
            <a:pPr eaLnBrk="1" fontAlgn="auto" hangingPunct="1">
              <a:spcBef>
                <a:spcPts val="0"/>
              </a:spcBef>
              <a:spcAft>
                <a:spcPts val="0"/>
              </a:spcAft>
              <a:defRPr/>
            </a:pPr>
            <a:endParaRPr lang="en-US" dirty="0" smtClean="0">
              <a:cs typeface="+mn-cs"/>
            </a:endParaRPr>
          </a:p>
          <a:p>
            <a:pPr eaLnBrk="1" fontAlgn="auto" hangingPunct="1">
              <a:spcBef>
                <a:spcPts val="0"/>
              </a:spcBef>
              <a:spcAft>
                <a:spcPts val="0"/>
              </a:spcAft>
              <a:defRPr/>
            </a:pPr>
            <a:endParaRPr lang="en-US" dirty="0" smtClean="0">
              <a:cs typeface="+mn-cs"/>
            </a:endParaRPr>
          </a:p>
          <a:p>
            <a:pPr eaLnBrk="1" fontAlgn="auto" hangingPunct="1">
              <a:spcBef>
                <a:spcPts val="0"/>
              </a:spcBef>
              <a:spcAft>
                <a:spcPts val="0"/>
              </a:spcAft>
              <a:defRPr/>
            </a:pPr>
            <a:r>
              <a:rPr lang="en-US" dirty="0" smtClean="0">
                <a:cs typeface="+mn-cs"/>
              </a:rPr>
              <a:t>main analysis of constructs: psychometric (factor, reliability and</a:t>
            </a:r>
          </a:p>
          <a:p>
            <a:pPr eaLnBrk="1" fontAlgn="auto" hangingPunct="1">
              <a:spcBef>
                <a:spcPts val="0"/>
              </a:spcBef>
              <a:spcAft>
                <a:spcPts val="0"/>
              </a:spcAft>
              <a:defRPr/>
            </a:pPr>
            <a:r>
              <a:rPr lang="en-US" dirty="0" smtClean="0">
                <a:cs typeface="+mn-cs"/>
              </a:rPr>
              <a:t>validation) analysis;</a:t>
            </a:r>
          </a:p>
          <a:p>
            <a:pPr eaLnBrk="1" fontAlgn="auto" hangingPunct="1">
              <a:spcBef>
                <a:spcPts val="0"/>
              </a:spcBef>
              <a:spcAft>
                <a:spcPts val="0"/>
              </a:spcAft>
              <a:defRPr/>
            </a:pPr>
            <a:r>
              <a:rPr lang="en-US" dirty="0" smtClean="0">
                <a:cs typeface="+mn-cs"/>
              </a:rPr>
              <a:t>· sensitivity analysis of the constructs: alternative psychometric</a:t>
            </a:r>
          </a:p>
          <a:p>
            <a:pPr eaLnBrk="1" fontAlgn="auto" hangingPunct="1">
              <a:spcBef>
                <a:spcPts val="0"/>
              </a:spcBef>
              <a:spcAft>
                <a:spcPts val="0"/>
              </a:spcAft>
              <a:defRPr/>
            </a:pPr>
            <a:r>
              <a:rPr lang="en-US" dirty="0" smtClean="0">
                <a:cs typeface="+mn-cs"/>
              </a:rPr>
              <a:t>specifications and testing;</a:t>
            </a:r>
          </a:p>
          <a:p>
            <a:pPr eaLnBrk="1" fontAlgn="auto" hangingPunct="1">
              <a:spcBef>
                <a:spcPts val="0"/>
              </a:spcBef>
              <a:spcAft>
                <a:spcPts val="0"/>
              </a:spcAft>
              <a:defRPr/>
            </a:pPr>
            <a:r>
              <a:rPr lang="en-US" dirty="0" smtClean="0">
                <a:cs typeface="+mn-cs"/>
              </a:rPr>
              <a:t>· main analysis of the primary research objectives: multivariable</a:t>
            </a:r>
          </a:p>
          <a:p>
            <a:pPr eaLnBrk="1" fontAlgn="auto" hangingPunct="1">
              <a:spcBef>
                <a:spcPts val="0"/>
              </a:spcBef>
              <a:spcAft>
                <a:spcPts val="0"/>
              </a:spcAft>
              <a:defRPr/>
            </a:pPr>
            <a:r>
              <a:rPr lang="en-US" dirty="0" smtClean="0">
                <a:cs typeface="+mn-cs"/>
              </a:rPr>
              <a:t>(non)hierarchical analysis to test and quantify associations; and</a:t>
            </a:r>
          </a:p>
          <a:p>
            <a:pPr eaLnBrk="1" fontAlgn="auto" hangingPunct="1">
              <a:spcBef>
                <a:spcPts val="0"/>
              </a:spcBef>
              <a:spcAft>
                <a:spcPts val="0"/>
              </a:spcAft>
              <a:defRPr/>
            </a:pPr>
            <a:r>
              <a:rPr lang="en-US" dirty="0" smtClean="0">
                <a:cs typeface="+mn-cs"/>
              </a:rPr>
              <a:t>· sensitivity analysis of the primary research objectives: multiple</a:t>
            </a:r>
          </a:p>
          <a:p>
            <a:pPr eaLnBrk="1" fontAlgn="auto" hangingPunct="1">
              <a:spcBef>
                <a:spcPts val="0"/>
              </a:spcBef>
              <a:spcAft>
                <a:spcPts val="0"/>
              </a:spcAft>
              <a:defRPr/>
            </a:pPr>
            <a:r>
              <a:rPr lang="en-US" dirty="0" smtClean="0">
                <a:cs typeface="+mn-cs"/>
              </a:rPr>
              <a:t>bias modeling</a:t>
            </a:r>
            <a:endParaRPr lang="es-ES" dirty="0" smtClean="0">
              <a:cs typeface="+mn-cs"/>
            </a:endParaRPr>
          </a:p>
        </p:txBody>
      </p:sp>
      <p:sp>
        <p:nvSpPr>
          <p:cNvPr id="55300" name="3 Marcador de número de diapositiva"/>
          <p:cNvSpPr>
            <a:spLocks noGrp="1"/>
          </p:cNvSpPr>
          <p:nvPr>
            <p:ph type="sldNum" sz="quarter" idx="5"/>
          </p:nvPr>
        </p:nvSpPr>
        <p:spPr>
          <a:noFill/>
        </p:spPr>
        <p:txBody>
          <a:bodyPr/>
          <a:lstStyle/>
          <a:p>
            <a:fld id="{10ABC95B-447D-4E0E-A659-4E2C30D9D2FF}" type="slidenum">
              <a:rPr lang="es-ES">
                <a:solidFill>
                  <a:prstClr val="black"/>
                </a:solidFill>
              </a:rPr>
              <a:pPr/>
              <a:t>18</a:t>
            </a:fld>
            <a:endParaRPr lang="es-E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Marcador de imagen de diapositiva"/>
          <p:cNvSpPr>
            <a:spLocks noGrp="1" noRot="1" noChangeAspect="1" noTextEdit="1"/>
          </p:cNvSpPr>
          <p:nvPr>
            <p:ph type="sldImg"/>
          </p:nvPr>
        </p:nvSpPr>
        <p:spPr>
          <a:ln/>
        </p:spPr>
      </p:sp>
      <p:sp>
        <p:nvSpPr>
          <p:cNvPr id="26627" name="2 Marcador de notas"/>
          <p:cNvSpPr>
            <a:spLocks noGrp="1"/>
          </p:cNvSpPr>
          <p:nvPr>
            <p:ph type="body" idx="1"/>
          </p:nvPr>
        </p:nvSpPr>
        <p:spPr>
          <a:noFill/>
          <a:ln/>
        </p:spPr>
        <p:txBody>
          <a:bodyPr/>
          <a:lstStyle/>
          <a:p>
            <a:pPr eaLnBrk="1" hangingPunct="1"/>
            <a:endParaRPr lang="es-ES" smtClean="0"/>
          </a:p>
        </p:txBody>
      </p:sp>
      <p:sp>
        <p:nvSpPr>
          <p:cNvPr id="26628" name="3 Marcador de número de diapositiva"/>
          <p:cNvSpPr>
            <a:spLocks noGrp="1"/>
          </p:cNvSpPr>
          <p:nvPr>
            <p:ph type="sldNum" sz="quarter" idx="5"/>
          </p:nvPr>
        </p:nvSpPr>
        <p:spPr>
          <a:noFill/>
        </p:spPr>
        <p:txBody>
          <a:bodyPr/>
          <a:lstStyle/>
          <a:p>
            <a:fld id="{A10F2ABA-B412-4F0C-8F55-72FB45391A3D}" type="slidenum">
              <a:rPr lang="es-ES" smtClean="0"/>
              <a:pPr/>
              <a:t>19</a:t>
            </a:fld>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Marcador de imagen de diapositiva"/>
          <p:cNvSpPr>
            <a:spLocks noGrp="1" noRot="1" noChangeAspect="1" noTextEdit="1"/>
          </p:cNvSpPr>
          <p:nvPr>
            <p:ph type="sldImg"/>
          </p:nvPr>
        </p:nvSpPr>
        <p:spPr>
          <a:ln/>
        </p:spPr>
      </p:sp>
      <p:sp>
        <p:nvSpPr>
          <p:cNvPr id="3" name="2 Marcador de notas"/>
          <p:cNvSpPr>
            <a:spLocks noGrp="1"/>
          </p:cNvSpPr>
          <p:nvPr>
            <p:ph type="body" idx="1"/>
          </p:nvPr>
        </p:nvSpPr>
        <p:spPr/>
        <p:txBody>
          <a:bodyPr>
            <a:normAutofit fontScale="55000" lnSpcReduction="20000"/>
          </a:bodyPr>
          <a:lstStyle/>
          <a:p>
            <a:pPr eaLnBrk="1" fontAlgn="auto" hangingPunct="1">
              <a:spcBef>
                <a:spcPts val="0"/>
              </a:spcBef>
              <a:spcAft>
                <a:spcPts val="0"/>
              </a:spcAft>
              <a:defRPr/>
            </a:pPr>
            <a:r>
              <a:rPr lang="en-GB" b="1" dirty="0" smtClean="0">
                <a:cs typeface="+mn-cs"/>
              </a:rPr>
              <a:t>Advances by DUQUE beyond state of the art</a:t>
            </a:r>
            <a:endParaRPr lang="es-ES" dirty="0" smtClean="0">
              <a:cs typeface="+mn-cs"/>
            </a:endParaRPr>
          </a:p>
          <a:p>
            <a:pPr eaLnBrk="1" fontAlgn="auto" hangingPunct="1">
              <a:spcBef>
                <a:spcPts val="0"/>
              </a:spcBef>
              <a:spcAft>
                <a:spcPts val="0"/>
              </a:spcAft>
              <a:defRPr/>
            </a:pPr>
            <a:r>
              <a:rPr lang="en-GB" dirty="0" smtClean="0">
                <a:cs typeface="+mn-cs"/>
              </a:rPr>
              <a:t> </a:t>
            </a:r>
            <a:endParaRPr lang="es-ES" dirty="0" smtClean="0">
              <a:cs typeface="+mn-cs"/>
            </a:endParaRPr>
          </a:p>
          <a:p>
            <a:pPr eaLnBrk="1" fontAlgn="auto" hangingPunct="1">
              <a:spcBef>
                <a:spcPts val="0"/>
              </a:spcBef>
              <a:spcAft>
                <a:spcPts val="0"/>
              </a:spcAft>
              <a:defRPr/>
            </a:pPr>
            <a:r>
              <a:rPr lang="en-GB" dirty="0" smtClean="0">
                <a:cs typeface="+mn-cs"/>
              </a:rPr>
              <a:t>Having the unique advantage of basing DUQUE on leading existing research and the most recent contributions to the field (</a:t>
            </a:r>
            <a:r>
              <a:rPr lang="en-GB" dirty="0" err="1" smtClean="0">
                <a:cs typeface="+mn-cs"/>
              </a:rPr>
              <a:t>MARQUiS</a:t>
            </a:r>
            <a:r>
              <a:rPr lang="en-GB" dirty="0" smtClean="0">
                <a:cs typeface="+mn-cs"/>
              </a:rPr>
              <a:t>), following advances to the existing research literature will be made. First, several innovative research projects are underway internationally, in particular in the USA and in Australia. DUQUE will link to these leading initiatives and apply the latest methods to European hospitals. Secondly, DUQUE is collaborating with the Organization for Economic Cooperation and Development (OECD) and will contribute to inter-organizational collaboration and mutual learning, in particular with regard to the validation of OECD effectiveness and patient safety indicators at hospital level. This work will have far-reaching implications for the methodological development and implementation of OECD indicators. Thirdly, the work of several previous EU funded projects (COMAC, BIOMED, ENQUAL) are conceptually and empirically outdated. DUQUE will advance existing work both conceptually by exploring links between external pressure, quality systems and patient-level outcomes and by collecting up-to-date in a large sample of European hospitals. Fourthly, the </a:t>
            </a:r>
            <a:r>
              <a:rPr lang="en-GB" dirty="0" err="1" smtClean="0">
                <a:cs typeface="+mn-cs"/>
              </a:rPr>
              <a:t>MARQuIS</a:t>
            </a:r>
            <a:r>
              <a:rPr lang="en-GB" dirty="0" smtClean="0">
                <a:cs typeface="+mn-cs"/>
              </a:rPr>
              <a:t> project made substantial contributions to the research agenda by exploring the impact of hospital quality management systems on the update of specific quality and patient safety initiatives and strategies to improve patient-</a:t>
            </a:r>
            <a:r>
              <a:rPr lang="en-GB" dirty="0" err="1" smtClean="0">
                <a:cs typeface="+mn-cs"/>
              </a:rPr>
              <a:t>centredness</a:t>
            </a:r>
            <a:r>
              <a:rPr lang="en-GB" dirty="0" smtClean="0">
                <a:cs typeface="+mn-cs"/>
              </a:rPr>
              <a:t> at hospital department level. DUQUE will be based on the experience gained with MARQUIS and add the following: on the one hand, DUQUE will explore new ways of analysing </a:t>
            </a:r>
            <a:r>
              <a:rPr lang="en-GB" dirty="0" err="1" smtClean="0">
                <a:cs typeface="+mn-cs"/>
              </a:rPr>
              <a:t>MARQuIS</a:t>
            </a:r>
            <a:r>
              <a:rPr lang="en-GB" dirty="0" smtClean="0">
                <a:cs typeface="+mn-cs"/>
              </a:rPr>
              <a:t> utilizing hospital performance data that has recently become available (IASSIST, SPAIN). On the other hand, DUQUE will leap forward conceptually and empirically by exploring the impact of quality management on patient-level performance. Fifthly, DUQUE is of high relevance in the context of the recent proposal for a EU directive on the rights of cross-border patients. Given that it is impossible to predict which hospitals will provide cross-border care in the future, all hospitals need to make sure that quality and safety mechanisms are in place. At European level, there is currently no comprehensive guidance for the hospitals on the development of their quality management systems and DUQUE will provide a practical toolkit. Moreover, DUQUE will conduct research to identify the most effective quality and safety mechanisms. This research will be of utmost importance for purchasers to contract hospital services. </a:t>
            </a:r>
            <a:endParaRPr lang="es-ES" dirty="0" smtClean="0">
              <a:cs typeface="+mn-cs"/>
            </a:endParaRPr>
          </a:p>
          <a:p>
            <a:pPr eaLnBrk="1" fontAlgn="auto" hangingPunct="1">
              <a:spcBef>
                <a:spcPts val="0"/>
              </a:spcBef>
              <a:spcAft>
                <a:spcPts val="0"/>
              </a:spcAft>
              <a:defRPr/>
            </a:pPr>
            <a:r>
              <a:rPr lang="en-GB" dirty="0" smtClean="0">
                <a:cs typeface="+mn-cs"/>
              </a:rPr>
              <a:t> </a:t>
            </a:r>
            <a:endParaRPr lang="es-ES" dirty="0" smtClean="0">
              <a:cs typeface="+mn-cs"/>
            </a:endParaRPr>
          </a:p>
          <a:p>
            <a:pPr eaLnBrk="1" fontAlgn="auto" hangingPunct="1">
              <a:spcBef>
                <a:spcPts val="0"/>
              </a:spcBef>
              <a:spcAft>
                <a:spcPts val="0"/>
              </a:spcAft>
              <a:defRPr/>
            </a:pPr>
            <a:r>
              <a:rPr lang="en-GB" dirty="0" smtClean="0">
                <a:cs typeface="+mn-cs"/>
              </a:rPr>
              <a:t>The impact of the project is to facilitate the development of quality improvement programs as depicted below: </a:t>
            </a:r>
            <a:endParaRPr lang="es-ES" dirty="0" smtClean="0">
              <a:cs typeface="+mn-cs"/>
            </a:endParaRPr>
          </a:p>
          <a:p>
            <a:pPr eaLnBrk="1" fontAlgn="auto" hangingPunct="1">
              <a:spcBef>
                <a:spcPts val="0"/>
              </a:spcBef>
              <a:spcAft>
                <a:spcPts val="0"/>
              </a:spcAft>
              <a:defRPr/>
            </a:pPr>
            <a:r>
              <a:rPr lang="en-GB" dirty="0" smtClean="0">
                <a:cs typeface="+mn-cs"/>
              </a:rPr>
              <a:t> </a:t>
            </a:r>
            <a:endParaRPr lang="es-ES" dirty="0" smtClean="0">
              <a:cs typeface="+mn-cs"/>
            </a:endParaRPr>
          </a:p>
          <a:p>
            <a:pPr eaLnBrk="1" fontAlgn="auto" hangingPunct="1">
              <a:spcBef>
                <a:spcPts val="0"/>
              </a:spcBef>
              <a:spcAft>
                <a:spcPts val="0"/>
              </a:spcAft>
              <a:defRPr/>
            </a:pPr>
            <a:r>
              <a:rPr lang="en-GB" dirty="0" smtClean="0">
                <a:cs typeface="+mn-cs"/>
              </a:rPr>
              <a:t>Impact level</a:t>
            </a:r>
            <a:endParaRPr lang="es-ES" dirty="0" smtClean="0">
              <a:cs typeface="+mn-cs"/>
            </a:endParaRPr>
          </a:p>
          <a:p>
            <a:pPr eaLnBrk="1" fontAlgn="auto" hangingPunct="1">
              <a:spcBef>
                <a:spcPts val="0"/>
              </a:spcBef>
              <a:spcAft>
                <a:spcPts val="0"/>
              </a:spcAft>
              <a:defRPr/>
            </a:pPr>
            <a:r>
              <a:rPr lang="en-GB" b="1" dirty="0" smtClean="0">
                <a:cs typeface="+mn-cs"/>
              </a:rPr>
              <a:t>Progress beyond state of the art</a:t>
            </a:r>
            <a:endParaRPr lang="es-ES" dirty="0" smtClean="0">
              <a:cs typeface="+mn-cs"/>
            </a:endParaRPr>
          </a:p>
          <a:p>
            <a:pPr eaLnBrk="1" fontAlgn="auto" hangingPunct="1">
              <a:spcBef>
                <a:spcPts val="0"/>
              </a:spcBef>
              <a:spcAft>
                <a:spcPts val="0"/>
              </a:spcAft>
              <a:defRPr/>
            </a:pPr>
            <a:r>
              <a:rPr lang="en-GB" dirty="0" smtClean="0">
                <a:cs typeface="+mn-cs"/>
              </a:rPr>
              <a:t>Developing a simple classification model for hospital quality improvement system.</a:t>
            </a:r>
            <a:endParaRPr lang="es-ES" dirty="0" smtClean="0">
              <a:cs typeface="+mn-cs"/>
            </a:endParaRPr>
          </a:p>
          <a:p>
            <a:pPr eaLnBrk="1" fontAlgn="auto" hangingPunct="1">
              <a:spcBef>
                <a:spcPts val="0"/>
              </a:spcBef>
              <a:spcAft>
                <a:spcPts val="0"/>
              </a:spcAft>
              <a:defRPr/>
            </a:pPr>
            <a:r>
              <a:rPr lang="en-GB" dirty="0" smtClean="0">
                <a:cs typeface="+mn-cs"/>
              </a:rPr>
              <a:t>DUQUE will update the classification model suggested by MARQUIS and carry out additional validation studies using administrative data. Variables of organizational culture, professional involvement and patient empowerment will be added to the model. As a result, an up-to-date model relevant to hospitals will be available.</a:t>
            </a:r>
            <a:endParaRPr lang="es-ES" dirty="0" smtClean="0">
              <a:cs typeface="+mn-cs"/>
            </a:endParaRPr>
          </a:p>
          <a:p>
            <a:pPr eaLnBrk="1" fontAlgn="auto" hangingPunct="1">
              <a:spcBef>
                <a:spcPts val="0"/>
              </a:spcBef>
              <a:spcAft>
                <a:spcPts val="0"/>
              </a:spcAft>
              <a:defRPr/>
            </a:pPr>
            <a:r>
              <a:rPr lang="en-GB" dirty="0" smtClean="0">
                <a:cs typeface="+mn-cs"/>
              </a:rPr>
              <a:t>Investigating associations between quality improvement systems and health care outcomes.</a:t>
            </a:r>
            <a:endParaRPr lang="es-ES" dirty="0" smtClean="0">
              <a:cs typeface="+mn-cs"/>
            </a:endParaRPr>
          </a:p>
          <a:p>
            <a:pPr eaLnBrk="1" fontAlgn="auto" hangingPunct="1">
              <a:spcBef>
                <a:spcPts val="0"/>
              </a:spcBef>
              <a:spcAft>
                <a:spcPts val="0"/>
              </a:spcAft>
              <a:defRPr/>
            </a:pPr>
            <a:r>
              <a:rPr lang="en-GB" dirty="0" smtClean="0">
                <a:cs typeface="+mn-cs"/>
              </a:rPr>
              <a:t>Based on a large sample of European hospitals, DUQUE will test the associations between the development of the hospital quality improvement systems and measures of patient involvement, patient safety and clinical effectiveness. Since most of the similar research in this field is based on North-American data, DUQUE will add the EU perspective to the discussion on the impact of quality improvement on outcomes. </a:t>
            </a:r>
            <a:endParaRPr lang="es-ES" dirty="0" smtClean="0">
              <a:cs typeface="+mn-cs"/>
            </a:endParaRPr>
          </a:p>
          <a:p>
            <a:pPr eaLnBrk="1" fontAlgn="auto" hangingPunct="1">
              <a:spcBef>
                <a:spcPts val="0"/>
              </a:spcBef>
              <a:spcAft>
                <a:spcPts val="0"/>
              </a:spcAft>
              <a:defRPr/>
            </a:pPr>
            <a:r>
              <a:rPr lang="en-GB" dirty="0" smtClean="0">
                <a:cs typeface="+mn-cs"/>
              </a:rPr>
              <a:t>Identifying factors influencing the uptake of quality improvement activities by hospitals.</a:t>
            </a:r>
            <a:endParaRPr lang="es-ES" dirty="0" smtClean="0">
              <a:cs typeface="+mn-cs"/>
            </a:endParaRPr>
          </a:p>
          <a:p>
            <a:pPr eaLnBrk="1" fontAlgn="auto" hangingPunct="1">
              <a:spcBef>
                <a:spcPts val="0"/>
              </a:spcBef>
              <a:spcAft>
                <a:spcPts val="0"/>
              </a:spcAft>
              <a:defRPr/>
            </a:pPr>
            <a:r>
              <a:rPr lang="en-GB" dirty="0" smtClean="0">
                <a:cs typeface="+mn-cs"/>
              </a:rPr>
              <a:t>DUQUE will complement work carried out in North-America and Australia on the impact of hospital accreditation systems. DUQUE will advance existing work by investigating how the amount of external pressures shapes the uptake of specific quality improvement activities by hospitals.</a:t>
            </a:r>
            <a:endParaRPr lang="es-ES" dirty="0" smtClean="0">
              <a:cs typeface="+mn-cs"/>
            </a:endParaRPr>
          </a:p>
          <a:p>
            <a:pPr eaLnBrk="1" fontAlgn="auto" hangingPunct="1">
              <a:spcBef>
                <a:spcPts val="0"/>
              </a:spcBef>
              <a:spcAft>
                <a:spcPts val="0"/>
              </a:spcAft>
              <a:defRPr/>
            </a:pPr>
            <a:r>
              <a:rPr lang="en-GB" dirty="0" smtClean="0">
                <a:cs typeface="+mn-cs"/>
              </a:rPr>
              <a:t>Developing a toolkit for quality improvement systems.</a:t>
            </a:r>
            <a:endParaRPr lang="es-ES" dirty="0" smtClean="0">
              <a:cs typeface="+mn-cs"/>
            </a:endParaRPr>
          </a:p>
          <a:p>
            <a:pPr eaLnBrk="1" fontAlgn="auto" hangingPunct="1">
              <a:spcBef>
                <a:spcPts val="0"/>
              </a:spcBef>
              <a:spcAft>
                <a:spcPts val="0"/>
              </a:spcAft>
              <a:defRPr/>
            </a:pPr>
            <a:r>
              <a:rPr lang="en-GB" dirty="0" smtClean="0">
                <a:cs typeface="+mn-cs"/>
              </a:rPr>
              <a:t>In addition to scientific output, a core addition to the field by DUQUE will be the synthesis of the research in order to prepare a practical toolkit that supports both hospital management in developing their quality improvement systems and support purchasing agencies in assessing the developmental stage of hospital quality improvement systems.</a:t>
            </a:r>
            <a:endParaRPr lang="es-ES" dirty="0" smtClean="0">
              <a:cs typeface="+mn-cs"/>
            </a:endParaRPr>
          </a:p>
          <a:p>
            <a:pPr eaLnBrk="1" fontAlgn="auto" hangingPunct="1">
              <a:spcBef>
                <a:spcPts val="0"/>
              </a:spcBef>
              <a:spcAft>
                <a:spcPts val="0"/>
              </a:spcAft>
              <a:defRPr/>
            </a:pPr>
            <a:r>
              <a:rPr lang="en-GB" dirty="0" smtClean="0">
                <a:cs typeface="+mn-cs"/>
              </a:rPr>
              <a:t> </a:t>
            </a:r>
            <a:endParaRPr lang="es-ES" dirty="0" smtClean="0">
              <a:cs typeface="+mn-cs"/>
            </a:endParaRPr>
          </a:p>
          <a:p>
            <a:pPr eaLnBrk="1" fontAlgn="auto" hangingPunct="1">
              <a:spcBef>
                <a:spcPts val="0"/>
              </a:spcBef>
              <a:spcAft>
                <a:spcPts val="0"/>
              </a:spcAft>
              <a:defRPr/>
            </a:pPr>
            <a:endParaRPr lang="es-ES" dirty="0" smtClean="0">
              <a:cs typeface="+mn-cs"/>
            </a:endParaRPr>
          </a:p>
        </p:txBody>
      </p:sp>
      <p:sp>
        <p:nvSpPr>
          <p:cNvPr id="51204" name="3 Marcador de número de diapositiva"/>
          <p:cNvSpPr>
            <a:spLocks noGrp="1"/>
          </p:cNvSpPr>
          <p:nvPr>
            <p:ph type="sldNum" sz="quarter" idx="5"/>
          </p:nvPr>
        </p:nvSpPr>
        <p:spPr>
          <a:noFill/>
        </p:spPr>
        <p:txBody>
          <a:bodyPr/>
          <a:lstStyle/>
          <a:p>
            <a:fld id="{44C0F604-8F33-44FC-BDE7-00BABD803413}" type="slidenum">
              <a:rPr lang="es-ES">
                <a:solidFill>
                  <a:prstClr val="black"/>
                </a:solidFill>
              </a:rPr>
              <a:pPr/>
              <a:t>4</a:t>
            </a:fld>
            <a:endParaRPr lang="es-E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a:ln/>
        </p:spPr>
      </p:sp>
      <p:sp>
        <p:nvSpPr>
          <p:cNvPr id="3" name="2 Marcador de notas"/>
          <p:cNvSpPr>
            <a:spLocks noGrp="1"/>
          </p:cNvSpPr>
          <p:nvPr>
            <p:ph type="body" idx="1"/>
          </p:nvPr>
        </p:nvSpPr>
        <p:spPr/>
        <p:txBody>
          <a:bodyPr>
            <a:normAutofit fontScale="77500" lnSpcReduction="20000"/>
          </a:bodyPr>
          <a:lstStyle/>
          <a:p>
            <a:pPr eaLnBrk="1" fontAlgn="auto" hangingPunct="1">
              <a:spcBef>
                <a:spcPts val="0"/>
              </a:spcBef>
              <a:spcAft>
                <a:spcPts val="0"/>
              </a:spcAft>
              <a:defRPr/>
            </a:pPr>
            <a:r>
              <a:rPr lang="en-GB" b="1" cap="all" dirty="0" smtClean="0">
                <a:cs typeface="+mn-cs"/>
              </a:rPr>
              <a:t>Objectives</a:t>
            </a:r>
            <a:endParaRPr lang="es-ES" b="1" cap="all" dirty="0" smtClean="0">
              <a:cs typeface="+mn-cs"/>
            </a:endParaRPr>
          </a:p>
          <a:p>
            <a:pPr eaLnBrk="1" fontAlgn="auto" hangingPunct="1">
              <a:spcBef>
                <a:spcPts val="0"/>
              </a:spcBef>
              <a:spcAft>
                <a:spcPts val="0"/>
              </a:spcAft>
              <a:defRPr/>
            </a:pPr>
            <a:r>
              <a:rPr lang="en-GB" dirty="0" smtClean="0">
                <a:cs typeface="+mn-cs"/>
              </a:rPr>
              <a:t> </a:t>
            </a:r>
            <a:endParaRPr lang="es-ES" dirty="0" smtClean="0">
              <a:cs typeface="+mn-cs"/>
            </a:endParaRPr>
          </a:p>
          <a:p>
            <a:pPr eaLnBrk="1" fontAlgn="auto" hangingPunct="1">
              <a:spcBef>
                <a:spcPts val="0"/>
              </a:spcBef>
              <a:spcAft>
                <a:spcPts val="0"/>
              </a:spcAft>
              <a:defRPr/>
            </a:pPr>
            <a:r>
              <a:rPr lang="en-GB" dirty="0" smtClean="0">
                <a:cs typeface="+mn-cs"/>
              </a:rPr>
              <a:t>The projects’ key scientific objectives are to develop guiding principles for the development of hospital quality improvement strategies that help hospitals improve their systems and to facilitate an assessment of hospital quality by purchasing agencies. </a:t>
            </a:r>
            <a:endParaRPr lang="es-ES" dirty="0" smtClean="0">
              <a:cs typeface="+mn-cs"/>
            </a:endParaRPr>
          </a:p>
          <a:p>
            <a:pPr eaLnBrk="1" fontAlgn="auto" hangingPunct="1">
              <a:spcBef>
                <a:spcPts val="0"/>
              </a:spcBef>
              <a:spcAft>
                <a:spcPts val="0"/>
              </a:spcAft>
              <a:defRPr/>
            </a:pPr>
            <a:r>
              <a:rPr lang="en-GB" dirty="0" smtClean="0">
                <a:cs typeface="+mn-cs"/>
              </a:rPr>
              <a:t> </a:t>
            </a:r>
            <a:endParaRPr lang="es-ES" dirty="0" smtClean="0">
              <a:cs typeface="+mn-cs"/>
            </a:endParaRPr>
          </a:p>
          <a:p>
            <a:pPr eaLnBrk="1" fontAlgn="auto" hangingPunct="1">
              <a:spcBef>
                <a:spcPts val="0"/>
              </a:spcBef>
              <a:spcAft>
                <a:spcPts val="0"/>
              </a:spcAft>
              <a:defRPr/>
            </a:pPr>
            <a:r>
              <a:rPr lang="en-GB" b="1" dirty="0" smtClean="0">
                <a:cs typeface="+mn-cs"/>
              </a:rPr>
              <a:t>Overall research objective</a:t>
            </a:r>
            <a:endParaRPr lang="es-ES" dirty="0" smtClean="0">
              <a:cs typeface="+mn-cs"/>
            </a:endParaRPr>
          </a:p>
          <a:p>
            <a:pPr eaLnBrk="1" fontAlgn="auto" hangingPunct="1">
              <a:spcBef>
                <a:spcPts val="0"/>
              </a:spcBef>
              <a:spcAft>
                <a:spcPts val="0"/>
              </a:spcAft>
              <a:defRPr/>
            </a:pPr>
            <a:r>
              <a:rPr lang="en-GB" dirty="0" smtClean="0">
                <a:cs typeface="+mn-cs"/>
              </a:rPr>
              <a:t> </a:t>
            </a:r>
            <a:endParaRPr lang="es-ES" dirty="0" smtClean="0">
              <a:cs typeface="+mn-cs"/>
            </a:endParaRPr>
          </a:p>
          <a:p>
            <a:pPr eaLnBrk="1" fontAlgn="auto" hangingPunct="1">
              <a:spcBef>
                <a:spcPts val="0"/>
              </a:spcBef>
              <a:spcAft>
                <a:spcPts val="0"/>
              </a:spcAft>
              <a:defRPr/>
            </a:pPr>
            <a:r>
              <a:rPr lang="en-GB" dirty="0" smtClean="0">
                <a:cs typeface="+mn-cs"/>
              </a:rPr>
              <a:t>To test whether organisational quality management and culture, professionals' involvement, and patient empowerment are associated with the quality of care in European hospitals, as measured in terms of clinical effectiveness, patient safety and patient views. </a:t>
            </a:r>
            <a:endParaRPr lang="es-ES" dirty="0" smtClean="0">
              <a:cs typeface="+mn-cs"/>
            </a:endParaRPr>
          </a:p>
          <a:p>
            <a:pPr eaLnBrk="1" fontAlgn="auto" hangingPunct="1">
              <a:spcBef>
                <a:spcPts val="0"/>
              </a:spcBef>
              <a:spcAft>
                <a:spcPts val="0"/>
              </a:spcAft>
              <a:defRPr/>
            </a:pPr>
            <a:r>
              <a:rPr lang="en-GB" dirty="0" smtClean="0">
                <a:cs typeface="+mn-cs"/>
              </a:rPr>
              <a:t> </a:t>
            </a:r>
            <a:endParaRPr lang="es-ES" dirty="0" smtClean="0">
              <a:cs typeface="+mn-cs"/>
            </a:endParaRPr>
          </a:p>
          <a:p>
            <a:pPr eaLnBrk="1" fontAlgn="auto" hangingPunct="1">
              <a:spcBef>
                <a:spcPts val="0"/>
              </a:spcBef>
              <a:spcAft>
                <a:spcPts val="0"/>
              </a:spcAft>
              <a:defRPr/>
            </a:pPr>
            <a:r>
              <a:rPr lang="en-GB" b="1" dirty="0" smtClean="0">
                <a:cs typeface="+mn-cs"/>
              </a:rPr>
              <a:t>Research objective 1</a:t>
            </a:r>
            <a:endParaRPr lang="es-ES" dirty="0" smtClean="0">
              <a:cs typeface="+mn-cs"/>
            </a:endParaRPr>
          </a:p>
          <a:p>
            <a:pPr eaLnBrk="1" fontAlgn="auto" hangingPunct="1">
              <a:spcBef>
                <a:spcPts val="0"/>
              </a:spcBef>
              <a:spcAft>
                <a:spcPts val="0"/>
              </a:spcAft>
              <a:defRPr/>
            </a:pPr>
            <a:r>
              <a:rPr lang="en-GB" dirty="0" smtClean="0">
                <a:cs typeface="+mn-cs"/>
              </a:rPr>
              <a:t>To further develop a comprehensive “maturity classification model” for organizational quality improvement in EU hospitals (based on existing </a:t>
            </a:r>
            <a:r>
              <a:rPr lang="en-GB" dirty="0" err="1" smtClean="0">
                <a:cs typeface="+mn-cs"/>
              </a:rPr>
              <a:t>MARQuIS</a:t>
            </a:r>
            <a:r>
              <a:rPr lang="en-GB" dirty="0" smtClean="0">
                <a:cs typeface="+mn-cs"/>
              </a:rPr>
              <a:t> maturity classification). </a:t>
            </a:r>
            <a:endParaRPr lang="es-ES" dirty="0" smtClean="0">
              <a:cs typeface="+mn-cs"/>
            </a:endParaRPr>
          </a:p>
          <a:p>
            <a:pPr eaLnBrk="1" fontAlgn="auto" hangingPunct="1">
              <a:spcBef>
                <a:spcPts val="0"/>
              </a:spcBef>
              <a:spcAft>
                <a:spcPts val="0"/>
              </a:spcAft>
              <a:defRPr/>
            </a:pPr>
            <a:r>
              <a:rPr lang="en-GB" dirty="0" smtClean="0">
                <a:cs typeface="+mn-cs"/>
              </a:rPr>
              <a:t> </a:t>
            </a:r>
            <a:endParaRPr lang="es-ES" dirty="0" smtClean="0">
              <a:cs typeface="+mn-cs"/>
            </a:endParaRPr>
          </a:p>
          <a:p>
            <a:pPr eaLnBrk="1" fontAlgn="auto" hangingPunct="1">
              <a:spcBef>
                <a:spcPts val="0"/>
              </a:spcBef>
              <a:spcAft>
                <a:spcPts val="0"/>
              </a:spcAft>
              <a:defRPr/>
            </a:pPr>
            <a:r>
              <a:rPr lang="en-GB" b="1" dirty="0" smtClean="0">
                <a:cs typeface="+mn-cs"/>
              </a:rPr>
              <a:t>Research objective 2</a:t>
            </a:r>
            <a:endParaRPr lang="es-ES" dirty="0" smtClean="0">
              <a:cs typeface="+mn-cs"/>
            </a:endParaRPr>
          </a:p>
          <a:p>
            <a:pPr eaLnBrk="1" fontAlgn="auto" hangingPunct="1">
              <a:spcBef>
                <a:spcPts val="0"/>
              </a:spcBef>
              <a:spcAft>
                <a:spcPts val="0"/>
              </a:spcAft>
              <a:defRPr/>
            </a:pPr>
            <a:r>
              <a:rPr lang="en-GB" dirty="0" smtClean="0">
                <a:cs typeface="+mn-cs"/>
              </a:rPr>
              <a:t>To test associations between the maturity classification model and measures of organizational culture, professional involvement and patient empowerment (at hospital level). </a:t>
            </a:r>
            <a:endParaRPr lang="es-ES" dirty="0" smtClean="0">
              <a:cs typeface="+mn-cs"/>
            </a:endParaRPr>
          </a:p>
          <a:p>
            <a:pPr eaLnBrk="1" fontAlgn="auto" hangingPunct="1">
              <a:spcBef>
                <a:spcPts val="0"/>
              </a:spcBef>
              <a:spcAft>
                <a:spcPts val="0"/>
              </a:spcAft>
              <a:defRPr/>
            </a:pPr>
            <a:r>
              <a:rPr lang="en-GB" b="1" dirty="0" smtClean="0">
                <a:cs typeface="+mn-cs"/>
              </a:rPr>
              <a:t> </a:t>
            </a:r>
            <a:endParaRPr lang="es-ES" dirty="0" smtClean="0">
              <a:cs typeface="+mn-cs"/>
            </a:endParaRPr>
          </a:p>
          <a:p>
            <a:pPr eaLnBrk="1" fontAlgn="auto" hangingPunct="1">
              <a:spcBef>
                <a:spcPts val="0"/>
              </a:spcBef>
              <a:spcAft>
                <a:spcPts val="0"/>
              </a:spcAft>
              <a:defRPr/>
            </a:pPr>
            <a:r>
              <a:rPr lang="en-GB" b="1" dirty="0" smtClean="0">
                <a:cs typeface="+mn-cs"/>
              </a:rPr>
              <a:t>Research objective 3</a:t>
            </a:r>
            <a:endParaRPr lang="es-ES" dirty="0" smtClean="0">
              <a:cs typeface="+mn-cs"/>
            </a:endParaRPr>
          </a:p>
          <a:p>
            <a:pPr eaLnBrk="1" fontAlgn="auto" hangingPunct="1">
              <a:spcBef>
                <a:spcPts val="0"/>
              </a:spcBef>
              <a:spcAft>
                <a:spcPts val="0"/>
              </a:spcAft>
              <a:defRPr/>
            </a:pPr>
            <a:r>
              <a:rPr lang="en-GB" dirty="0" smtClean="0">
                <a:cs typeface="+mn-cs"/>
              </a:rPr>
              <a:t>To test associations between the maturity classification model and measures of clinical effectiveness, patient safety and patient involvement (at patient level). </a:t>
            </a:r>
            <a:endParaRPr lang="es-ES" dirty="0" smtClean="0">
              <a:cs typeface="+mn-cs"/>
            </a:endParaRPr>
          </a:p>
          <a:p>
            <a:pPr eaLnBrk="1" fontAlgn="auto" hangingPunct="1">
              <a:spcBef>
                <a:spcPts val="0"/>
              </a:spcBef>
              <a:spcAft>
                <a:spcPts val="0"/>
              </a:spcAft>
              <a:defRPr/>
            </a:pPr>
            <a:r>
              <a:rPr lang="en-GB" dirty="0" smtClean="0">
                <a:cs typeface="+mn-cs"/>
              </a:rPr>
              <a:t> </a:t>
            </a:r>
            <a:endParaRPr lang="es-ES" dirty="0" smtClean="0">
              <a:cs typeface="+mn-cs"/>
            </a:endParaRPr>
          </a:p>
          <a:p>
            <a:pPr eaLnBrk="1" fontAlgn="auto" hangingPunct="1">
              <a:spcBef>
                <a:spcPts val="0"/>
              </a:spcBef>
              <a:spcAft>
                <a:spcPts val="0"/>
              </a:spcAft>
              <a:defRPr/>
            </a:pPr>
            <a:r>
              <a:rPr lang="en-GB" b="1" dirty="0" smtClean="0">
                <a:cs typeface="+mn-cs"/>
              </a:rPr>
              <a:t>Research objective 4</a:t>
            </a:r>
            <a:endParaRPr lang="es-ES" dirty="0" smtClean="0">
              <a:cs typeface="+mn-cs"/>
            </a:endParaRPr>
          </a:p>
          <a:p>
            <a:pPr eaLnBrk="1" fontAlgn="auto" hangingPunct="1">
              <a:spcBef>
                <a:spcPts val="0"/>
              </a:spcBef>
              <a:spcAft>
                <a:spcPts val="0"/>
              </a:spcAft>
              <a:defRPr/>
            </a:pPr>
            <a:r>
              <a:rPr lang="en-GB" dirty="0" smtClean="0">
                <a:cs typeface="+mn-cs"/>
              </a:rPr>
              <a:t>To identify factors influencing the uptake of quality improvement activities by hospitals including external pressure as enforced by accreditation, certification or external assessment programmes.</a:t>
            </a:r>
            <a:endParaRPr lang="es-ES" dirty="0" smtClean="0">
              <a:cs typeface="+mn-cs"/>
            </a:endParaRPr>
          </a:p>
          <a:p>
            <a:pPr eaLnBrk="1" fontAlgn="auto" hangingPunct="1">
              <a:spcBef>
                <a:spcPts val="0"/>
              </a:spcBef>
              <a:spcAft>
                <a:spcPts val="0"/>
              </a:spcAft>
              <a:defRPr/>
            </a:pPr>
            <a:r>
              <a:rPr lang="en-GB" dirty="0" smtClean="0">
                <a:cs typeface="+mn-cs"/>
              </a:rPr>
              <a:t> </a:t>
            </a:r>
            <a:endParaRPr lang="es-ES" dirty="0" smtClean="0">
              <a:cs typeface="+mn-cs"/>
            </a:endParaRPr>
          </a:p>
          <a:p>
            <a:pPr eaLnBrk="1" fontAlgn="auto" hangingPunct="1">
              <a:spcBef>
                <a:spcPts val="0"/>
              </a:spcBef>
              <a:spcAft>
                <a:spcPts val="0"/>
              </a:spcAft>
              <a:defRPr/>
            </a:pPr>
            <a:r>
              <a:rPr lang="en-GB" dirty="0" smtClean="0">
                <a:cs typeface="+mn-cs"/>
              </a:rPr>
              <a:t>The results of this project are expected to allow the development of a toolkit that supports hospital managers and purchasing agencies in the development and assessment of hospital quality improvement systems.</a:t>
            </a:r>
            <a:endParaRPr lang="es-ES" dirty="0" smtClean="0">
              <a:cs typeface="+mn-cs"/>
            </a:endParaRPr>
          </a:p>
          <a:p>
            <a:pPr eaLnBrk="1" fontAlgn="auto" hangingPunct="1">
              <a:spcBef>
                <a:spcPts val="0"/>
              </a:spcBef>
              <a:spcAft>
                <a:spcPts val="0"/>
              </a:spcAft>
              <a:defRPr/>
            </a:pPr>
            <a:endParaRPr lang="es-ES" dirty="0" smtClean="0">
              <a:cs typeface="+mn-cs"/>
            </a:endParaRPr>
          </a:p>
        </p:txBody>
      </p:sp>
      <p:sp>
        <p:nvSpPr>
          <p:cNvPr id="52228" name="3 Marcador de número de diapositiva"/>
          <p:cNvSpPr>
            <a:spLocks noGrp="1"/>
          </p:cNvSpPr>
          <p:nvPr>
            <p:ph type="sldNum" sz="quarter" idx="5"/>
          </p:nvPr>
        </p:nvSpPr>
        <p:spPr>
          <a:noFill/>
        </p:spPr>
        <p:txBody>
          <a:bodyPr/>
          <a:lstStyle/>
          <a:p>
            <a:fld id="{DA7ED238-D776-4976-925C-DEFFFCDDED52}" type="slidenum">
              <a:rPr lang="es-ES">
                <a:solidFill>
                  <a:prstClr val="black"/>
                </a:solidFill>
              </a:rPr>
              <a:pPr/>
              <a:t>5</a:t>
            </a:fld>
            <a:endParaRPr lang="es-E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Marcador de imagen de diapositiva"/>
          <p:cNvSpPr>
            <a:spLocks noGrp="1" noRot="1" noChangeAspect="1" noTextEdit="1"/>
          </p:cNvSpPr>
          <p:nvPr>
            <p:ph type="sldImg"/>
          </p:nvPr>
        </p:nvSpPr>
        <p:spPr>
          <a:ln/>
        </p:spPr>
      </p:sp>
      <p:sp>
        <p:nvSpPr>
          <p:cNvPr id="3" name="2 Marcador de notas"/>
          <p:cNvSpPr>
            <a:spLocks noGrp="1"/>
          </p:cNvSpPr>
          <p:nvPr>
            <p:ph type="body" idx="1"/>
          </p:nvPr>
        </p:nvSpPr>
        <p:spPr/>
        <p:txBody>
          <a:bodyPr>
            <a:normAutofit fontScale="40000" lnSpcReduction="20000"/>
          </a:bodyPr>
          <a:lstStyle/>
          <a:p>
            <a:pPr eaLnBrk="1" fontAlgn="auto" hangingPunct="1">
              <a:spcBef>
                <a:spcPts val="0"/>
              </a:spcBef>
              <a:spcAft>
                <a:spcPts val="0"/>
              </a:spcAft>
              <a:defRPr/>
            </a:pPr>
            <a:r>
              <a:rPr lang="en-GB" dirty="0" smtClean="0">
                <a:cs typeface="+mn-cs"/>
              </a:rPr>
              <a:t>To achieve its goals, DUQUE will apply multi-method approaches to data collection, measurement and analysis. Data will be collected at hospital, departmental, professional and patient levels. Measurement of the various constructs will entail both qualitative and quantitative techniques: qualitative studies via interviews and literature reviews, and quantitative measurements via questionnaire-based surveys, audit of hospital records, and hospital administrative data. The statistical analyses will include single-level (hospital-level) and multilevel analyses (for instance, of patient or professional outcomes nested within hospitals) for both categorical and continuous variables. </a:t>
            </a:r>
            <a:endParaRPr lang="es-ES" dirty="0" smtClean="0">
              <a:cs typeface="+mn-cs"/>
            </a:endParaRPr>
          </a:p>
          <a:p>
            <a:pPr eaLnBrk="1" fontAlgn="auto" hangingPunct="1">
              <a:spcBef>
                <a:spcPts val="0"/>
              </a:spcBef>
              <a:spcAft>
                <a:spcPts val="0"/>
              </a:spcAft>
              <a:defRPr/>
            </a:pPr>
            <a:r>
              <a:rPr lang="en-GB" dirty="0" smtClean="0">
                <a:cs typeface="+mn-cs"/>
              </a:rPr>
              <a:t> </a:t>
            </a:r>
            <a:endParaRPr lang="es-ES" dirty="0" smtClean="0">
              <a:cs typeface="+mn-cs"/>
            </a:endParaRPr>
          </a:p>
          <a:p>
            <a:pPr eaLnBrk="1" fontAlgn="auto" hangingPunct="1">
              <a:spcBef>
                <a:spcPts val="0"/>
              </a:spcBef>
              <a:spcAft>
                <a:spcPts val="0"/>
              </a:spcAft>
              <a:defRPr/>
            </a:pPr>
            <a:r>
              <a:rPr lang="en-GB" b="1" dirty="0" smtClean="0">
                <a:cs typeface="+mn-cs"/>
              </a:rPr>
              <a:t>Study design and setting</a:t>
            </a:r>
            <a:endParaRPr lang="es-ES" dirty="0" smtClean="0">
              <a:cs typeface="+mn-cs"/>
            </a:endParaRPr>
          </a:p>
          <a:p>
            <a:pPr eaLnBrk="1" fontAlgn="auto" hangingPunct="1">
              <a:spcBef>
                <a:spcPts val="0"/>
              </a:spcBef>
              <a:spcAft>
                <a:spcPts val="0"/>
              </a:spcAft>
              <a:defRPr/>
            </a:pPr>
            <a:r>
              <a:rPr lang="en-GB" dirty="0" smtClean="0">
                <a:cs typeface="+mn-cs"/>
              </a:rPr>
              <a:t> </a:t>
            </a:r>
            <a:endParaRPr lang="es-ES" dirty="0" smtClean="0">
              <a:cs typeface="+mn-cs"/>
            </a:endParaRPr>
          </a:p>
          <a:p>
            <a:pPr eaLnBrk="1" fontAlgn="auto" hangingPunct="1">
              <a:spcBef>
                <a:spcPts val="0"/>
              </a:spcBef>
              <a:spcAft>
                <a:spcPts val="0"/>
              </a:spcAft>
              <a:defRPr/>
            </a:pPr>
            <a:r>
              <a:rPr lang="en-GB" dirty="0" smtClean="0">
                <a:cs typeface="+mn-cs"/>
              </a:rPr>
              <a:t>DUQUE will employ a multi-level study design in which patient-level data is nested in hospital departments, which are nested in hospitals in different EU countries. Organizational and professional culture will be assessed both organization-wide and in the departments where professional deliver care for the conditions included. Common safety outcomes will be assessed across the hospital. </a:t>
            </a:r>
            <a:endParaRPr lang="es-ES" dirty="0" smtClean="0">
              <a:cs typeface="+mn-cs"/>
            </a:endParaRPr>
          </a:p>
          <a:p>
            <a:pPr eaLnBrk="1" fontAlgn="auto" hangingPunct="1">
              <a:spcBef>
                <a:spcPts val="0"/>
              </a:spcBef>
              <a:spcAft>
                <a:spcPts val="0"/>
              </a:spcAft>
              <a:defRPr/>
            </a:pPr>
            <a:r>
              <a:rPr lang="en-GB" dirty="0" smtClean="0">
                <a:cs typeface="+mn-cs"/>
              </a:rPr>
              <a:t> </a:t>
            </a:r>
            <a:endParaRPr lang="es-ES" dirty="0" smtClean="0">
              <a:cs typeface="+mn-cs"/>
            </a:endParaRPr>
          </a:p>
          <a:p>
            <a:pPr eaLnBrk="1" fontAlgn="auto" hangingPunct="1">
              <a:spcBef>
                <a:spcPts val="0"/>
              </a:spcBef>
              <a:spcAft>
                <a:spcPts val="0"/>
              </a:spcAft>
              <a:defRPr/>
            </a:pPr>
            <a:r>
              <a:rPr lang="en-GB" b="1" dirty="0" smtClean="0">
                <a:cs typeface="+mn-cs"/>
              </a:rPr>
              <a:t>Sampling</a:t>
            </a:r>
            <a:endParaRPr lang="es-ES" dirty="0" smtClean="0">
              <a:cs typeface="+mn-cs"/>
            </a:endParaRPr>
          </a:p>
          <a:p>
            <a:pPr eaLnBrk="1" fontAlgn="auto" hangingPunct="1">
              <a:spcBef>
                <a:spcPts val="0"/>
              </a:spcBef>
              <a:spcAft>
                <a:spcPts val="0"/>
              </a:spcAft>
              <a:defRPr/>
            </a:pPr>
            <a:r>
              <a:rPr lang="en-GB" dirty="0" smtClean="0">
                <a:cs typeface="+mn-cs"/>
              </a:rPr>
              <a:t> </a:t>
            </a:r>
            <a:endParaRPr lang="es-ES" dirty="0" smtClean="0">
              <a:cs typeface="+mn-cs"/>
            </a:endParaRPr>
          </a:p>
          <a:p>
            <a:pPr eaLnBrk="1" fontAlgn="auto" hangingPunct="1">
              <a:spcBef>
                <a:spcPts val="0"/>
              </a:spcBef>
              <a:spcAft>
                <a:spcPts val="0"/>
              </a:spcAft>
              <a:defRPr/>
            </a:pPr>
            <a:r>
              <a:rPr lang="en-GB" dirty="0" smtClean="0">
                <a:cs typeface="+mn-cs"/>
              </a:rPr>
              <a:t>After deciding on the measurement instruments and considering their discriminatory power, proper power analysis will be carried out in order to specify the appropriate sample size. This is important to avoid lack of power to generalize findings resulting from too small sample size on the one hand and inappropriate use of research funds resulting from using a sample that is unnecessarily large on the other hand. However, due to the complexity of this project and the different outcomes pursued, the power analysis will necessarily yield different sample sizes; therefore, it is likely that over sampling will be necessary to ensure soundness of the findings. </a:t>
            </a:r>
            <a:endParaRPr lang="es-ES" dirty="0" smtClean="0">
              <a:cs typeface="+mn-cs"/>
            </a:endParaRPr>
          </a:p>
          <a:p>
            <a:pPr eaLnBrk="1" fontAlgn="auto" hangingPunct="1">
              <a:spcBef>
                <a:spcPts val="0"/>
              </a:spcBef>
              <a:spcAft>
                <a:spcPts val="0"/>
              </a:spcAft>
              <a:defRPr/>
            </a:pPr>
            <a:r>
              <a:rPr lang="en-GB" dirty="0" smtClean="0">
                <a:cs typeface="+mn-cs"/>
              </a:rPr>
              <a:t> </a:t>
            </a:r>
            <a:endParaRPr lang="es-ES" dirty="0" smtClean="0">
              <a:cs typeface="+mn-cs"/>
            </a:endParaRPr>
          </a:p>
          <a:p>
            <a:pPr eaLnBrk="1" fontAlgn="auto" hangingPunct="1">
              <a:spcBef>
                <a:spcPts val="0"/>
              </a:spcBef>
              <a:spcAft>
                <a:spcPts val="0"/>
              </a:spcAft>
              <a:defRPr/>
            </a:pPr>
            <a:r>
              <a:rPr lang="en-GB" dirty="0" smtClean="0">
                <a:cs typeface="+mn-cs"/>
              </a:rPr>
              <a:t>Based on the experience with the </a:t>
            </a:r>
            <a:r>
              <a:rPr lang="en-GB" dirty="0" err="1" smtClean="0">
                <a:cs typeface="+mn-cs"/>
              </a:rPr>
              <a:t>MARQuIS</a:t>
            </a:r>
            <a:r>
              <a:rPr lang="en-GB" dirty="0" smtClean="0">
                <a:cs typeface="+mn-cs"/>
              </a:rPr>
              <a:t> project, national coordinators will be contracted with responsibility for the recruitment of hospitals. The following countries will participate in DUQUE: Czech Republic, France, Germany, Ireland, Italy, Poland, Scotland, Spain, Sweden, Turkey.</a:t>
            </a:r>
            <a:endParaRPr lang="es-ES" dirty="0" smtClean="0">
              <a:cs typeface="+mn-cs"/>
            </a:endParaRPr>
          </a:p>
          <a:p>
            <a:pPr eaLnBrk="1" fontAlgn="auto" hangingPunct="1">
              <a:spcBef>
                <a:spcPts val="0"/>
              </a:spcBef>
              <a:spcAft>
                <a:spcPts val="0"/>
              </a:spcAft>
              <a:defRPr/>
            </a:pPr>
            <a:r>
              <a:rPr lang="en-GB" dirty="0" smtClean="0">
                <a:cs typeface="+mn-cs"/>
              </a:rPr>
              <a:t> </a:t>
            </a:r>
            <a:endParaRPr lang="es-ES" dirty="0" smtClean="0">
              <a:cs typeface="+mn-cs"/>
            </a:endParaRPr>
          </a:p>
          <a:p>
            <a:pPr eaLnBrk="1" fontAlgn="auto" hangingPunct="1">
              <a:spcBef>
                <a:spcPts val="0"/>
              </a:spcBef>
              <a:spcAft>
                <a:spcPts val="0"/>
              </a:spcAft>
              <a:defRPr/>
            </a:pPr>
            <a:r>
              <a:rPr lang="en-GB" b="1" dirty="0" smtClean="0">
                <a:cs typeface="+mn-cs"/>
              </a:rPr>
              <a:t>Measurement and Metrics</a:t>
            </a:r>
            <a:endParaRPr lang="es-ES" dirty="0" smtClean="0">
              <a:cs typeface="+mn-cs"/>
            </a:endParaRPr>
          </a:p>
          <a:p>
            <a:pPr eaLnBrk="1" fontAlgn="auto" hangingPunct="1">
              <a:spcBef>
                <a:spcPts val="0"/>
              </a:spcBef>
              <a:spcAft>
                <a:spcPts val="0"/>
              </a:spcAft>
              <a:defRPr/>
            </a:pPr>
            <a:r>
              <a:rPr lang="en-GB" dirty="0" smtClean="0">
                <a:cs typeface="+mn-cs"/>
              </a:rPr>
              <a:t> </a:t>
            </a:r>
            <a:endParaRPr lang="es-ES" dirty="0" smtClean="0">
              <a:cs typeface="+mn-cs"/>
            </a:endParaRPr>
          </a:p>
          <a:p>
            <a:pPr eaLnBrk="1" fontAlgn="auto" hangingPunct="1">
              <a:spcBef>
                <a:spcPts val="0"/>
              </a:spcBef>
              <a:spcAft>
                <a:spcPts val="0"/>
              </a:spcAft>
              <a:defRPr/>
            </a:pPr>
            <a:r>
              <a:rPr lang="en-GB" i="1" dirty="0" smtClean="0">
                <a:cs typeface="+mn-cs"/>
              </a:rPr>
              <a:t>Review of measurement strategies and tools</a:t>
            </a:r>
            <a:r>
              <a:rPr lang="en-GB" dirty="0" smtClean="0">
                <a:cs typeface="+mn-cs"/>
              </a:rPr>
              <a:t>; Literature reviews will be carried out on instruments to assess strategies to measure organizational culture, professional involvement, patient empowerment and involvement, patient safety, and quality strategies. </a:t>
            </a:r>
            <a:endParaRPr lang="es-ES" dirty="0" smtClean="0">
              <a:cs typeface="+mn-cs"/>
            </a:endParaRPr>
          </a:p>
          <a:p>
            <a:pPr eaLnBrk="1" fontAlgn="auto" hangingPunct="1">
              <a:spcBef>
                <a:spcPts val="0"/>
              </a:spcBef>
              <a:spcAft>
                <a:spcPts val="0"/>
              </a:spcAft>
              <a:defRPr/>
            </a:pPr>
            <a:r>
              <a:rPr lang="en-GB" dirty="0" smtClean="0">
                <a:cs typeface="+mn-cs"/>
              </a:rPr>
              <a:t> </a:t>
            </a:r>
            <a:endParaRPr lang="es-ES" dirty="0" smtClean="0">
              <a:cs typeface="+mn-cs"/>
            </a:endParaRPr>
          </a:p>
          <a:p>
            <a:pPr eaLnBrk="1" fontAlgn="auto" hangingPunct="1">
              <a:spcBef>
                <a:spcPts val="0"/>
              </a:spcBef>
              <a:spcAft>
                <a:spcPts val="0"/>
              </a:spcAft>
              <a:defRPr/>
            </a:pPr>
            <a:r>
              <a:rPr lang="en-GB" dirty="0" smtClean="0">
                <a:cs typeface="+mn-cs"/>
              </a:rPr>
              <a:t>Qualitative, in-depth interviews will be carried out to gather views of patients in different European countries in order to explore meanings, strategies, roles and functions and the importance attached to different aspects of patient involvement. In parallel, items of patient involvement included in existing instruments to assess patient </a:t>
            </a:r>
            <a:r>
              <a:rPr lang="en-GB" dirty="0" err="1" smtClean="0">
                <a:cs typeface="+mn-cs"/>
              </a:rPr>
              <a:t>centredness</a:t>
            </a:r>
            <a:r>
              <a:rPr lang="en-GB" dirty="0" smtClean="0">
                <a:cs typeface="+mn-cs"/>
              </a:rPr>
              <a:t> (such as PICKER or CAHPS) will be assessed for their suitability for the study objectives and for their discriminatory power. This work will inform the development of a questionnaire on patient involvement which will be administered to cross-sectional study of a large sample of European hospitals. </a:t>
            </a:r>
            <a:endParaRPr lang="es-ES" dirty="0" smtClean="0">
              <a:cs typeface="+mn-cs"/>
            </a:endParaRPr>
          </a:p>
          <a:p>
            <a:pPr eaLnBrk="1" fontAlgn="auto" hangingPunct="1">
              <a:spcBef>
                <a:spcPts val="0"/>
              </a:spcBef>
              <a:spcAft>
                <a:spcPts val="0"/>
              </a:spcAft>
              <a:defRPr/>
            </a:pPr>
            <a:r>
              <a:rPr lang="en-GB" dirty="0" smtClean="0">
                <a:cs typeface="+mn-cs"/>
              </a:rPr>
              <a:t> </a:t>
            </a:r>
            <a:endParaRPr lang="es-ES" dirty="0" smtClean="0">
              <a:cs typeface="+mn-cs"/>
            </a:endParaRPr>
          </a:p>
          <a:p>
            <a:pPr eaLnBrk="1" fontAlgn="auto" hangingPunct="1">
              <a:spcBef>
                <a:spcPts val="0"/>
              </a:spcBef>
              <a:spcAft>
                <a:spcPts val="0"/>
              </a:spcAft>
              <a:defRPr/>
            </a:pPr>
            <a:r>
              <a:rPr lang="en-GB" dirty="0" smtClean="0">
                <a:cs typeface="+mn-cs"/>
              </a:rPr>
              <a:t>Measures of clinical effectiveness will be retrieved through audit of medical records for AMI, stroke, heart failure and deliveries. In addition, selected measures (mortality measures) will be retrieved from administrative data bases. Previous work on comparisons of coding, documentation, and completeness of patient records in European countries will guide the logistics of record audit. With regard to data extraction formulae, substantial work has been done in the USA on developing quality measures (e.g. </a:t>
            </a:r>
            <a:r>
              <a:rPr lang="en-GB" dirty="0" err="1" smtClean="0">
                <a:cs typeface="+mn-cs"/>
                <a:hlinkClick r:id="rId3"/>
              </a:rPr>
              <a:t>Centers</a:t>
            </a:r>
            <a:r>
              <a:rPr lang="en-GB" dirty="0" smtClean="0">
                <a:cs typeface="+mn-cs"/>
                <a:hlinkClick r:id="rId3"/>
              </a:rPr>
              <a:t> for Medicare &amp; Medicaid Services (CMS)</a:t>
            </a:r>
            <a:r>
              <a:rPr lang="en-GB" dirty="0" smtClean="0">
                <a:cs typeface="+mn-cs"/>
              </a:rPr>
              <a:t>, Hospital Quality Alliance, HEDIS) and DUQUE will draw an existing work. In order to assess disease-specific mortality rates (for AMI and stroke) and generic patient safety issues, the OECD measures will be used. The assessment of clinical effectiveness will be linked by patient ID to the assessment of patient involvement. This will allow including items in the patient questionnaire to for verify the provision of evidence-based care (useful for example in the case of the CMS AMI measure smoking cessation).</a:t>
            </a:r>
            <a:endParaRPr lang="es-ES" dirty="0" smtClean="0">
              <a:cs typeface="+mn-cs"/>
            </a:endParaRPr>
          </a:p>
          <a:p>
            <a:pPr eaLnBrk="1" fontAlgn="auto" hangingPunct="1">
              <a:spcBef>
                <a:spcPts val="0"/>
              </a:spcBef>
              <a:spcAft>
                <a:spcPts val="0"/>
              </a:spcAft>
              <a:defRPr/>
            </a:pPr>
            <a:r>
              <a:rPr lang="en-GB" dirty="0" smtClean="0">
                <a:cs typeface="+mn-cs"/>
              </a:rPr>
              <a:t> </a:t>
            </a:r>
            <a:endParaRPr lang="es-ES" dirty="0" smtClean="0">
              <a:cs typeface="+mn-cs"/>
            </a:endParaRPr>
          </a:p>
          <a:p>
            <a:pPr eaLnBrk="1" fontAlgn="auto" hangingPunct="1">
              <a:spcBef>
                <a:spcPts val="0"/>
              </a:spcBef>
              <a:spcAft>
                <a:spcPts val="0"/>
              </a:spcAft>
              <a:defRPr/>
            </a:pPr>
            <a:r>
              <a:rPr lang="en-GB" b="1" dirty="0" smtClean="0">
                <a:cs typeface="+mn-cs"/>
              </a:rPr>
              <a:t>Data management</a:t>
            </a:r>
            <a:endParaRPr lang="es-ES" dirty="0" smtClean="0">
              <a:cs typeface="+mn-cs"/>
            </a:endParaRPr>
          </a:p>
          <a:p>
            <a:pPr eaLnBrk="1" fontAlgn="auto" hangingPunct="1">
              <a:spcBef>
                <a:spcPts val="0"/>
              </a:spcBef>
              <a:spcAft>
                <a:spcPts val="0"/>
              </a:spcAft>
              <a:defRPr/>
            </a:pPr>
            <a:r>
              <a:rPr lang="en-GB" dirty="0" smtClean="0">
                <a:cs typeface="+mn-cs"/>
              </a:rPr>
              <a:t> </a:t>
            </a:r>
            <a:endParaRPr lang="es-ES" dirty="0" smtClean="0">
              <a:cs typeface="+mn-cs"/>
            </a:endParaRPr>
          </a:p>
          <a:p>
            <a:pPr eaLnBrk="1" fontAlgn="auto" hangingPunct="1">
              <a:spcBef>
                <a:spcPts val="0"/>
              </a:spcBef>
              <a:spcAft>
                <a:spcPts val="0"/>
              </a:spcAft>
              <a:defRPr/>
            </a:pPr>
            <a:r>
              <a:rPr lang="en-GB" dirty="0" smtClean="0">
                <a:cs typeface="+mn-cs"/>
              </a:rPr>
              <a:t>A dedicated IT platform will be developed to facilitate hospitals’ and professionals response to the questionnaire. Additional data management systems will be developed to integrate into one database the results from the records audit, hospital administrative data, and results from patient involvement surveys with the questionnaire responses. </a:t>
            </a:r>
            <a:endParaRPr lang="es-ES" dirty="0" smtClean="0">
              <a:cs typeface="+mn-cs"/>
            </a:endParaRPr>
          </a:p>
          <a:p>
            <a:pPr eaLnBrk="1" fontAlgn="auto" hangingPunct="1">
              <a:spcBef>
                <a:spcPts val="0"/>
              </a:spcBef>
              <a:spcAft>
                <a:spcPts val="0"/>
              </a:spcAft>
              <a:defRPr/>
            </a:pPr>
            <a:r>
              <a:rPr lang="en-GB" dirty="0" smtClean="0">
                <a:cs typeface="+mn-cs"/>
              </a:rPr>
              <a:t> </a:t>
            </a:r>
            <a:endParaRPr lang="es-ES" dirty="0" smtClean="0">
              <a:cs typeface="+mn-cs"/>
            </a:endParaRPr>
          </a:p>
          <a:p>
            <a:pPr eaLnBrk="1" fontAlgn="auto" hangingPunct="1">
              <a:spcBef>
                <a:spcPts val="0"/>
              </a:spcBef>
              <a:spcAft>
                <a:spcPts val="0"/>
              </a:spcAft>
              <a:defRPr/>
            </a:pPr>
            <a:r>
              <a:rPr lang="en-GB" b="1" dirty="0" smtClean="0">
                <a:cs typeface="+mn-cs"/>
              </a:rPr>
              <a:t>Analytical analyses</a:t>
            </a:r>
            <a:endParaRPr lang="es-ES" dirty="0" smtClean="0">
              <a:cs typeface="+mn-cs"/>
            </a:endParaRPr>
          </a:p>
          <a:p>
            <a:pPr eaLnBrk="1" fontAlgn="auto" hangingPunct="1">
              <a:spcBef>
                <a:spcPts val="0"/>
              </a:spcBef>
              <a:spcAft>
                <a:spcPts val="0"/>
              </a:spcAft>
              <a:defRPr/>
            </a:pPr>
            <a:r>
              <a:rPr lang="en-GB" dirty="0" smtClean="0">
                <a:cs typeface="+mn-cs"/>
              </a:rPr>
              <a:t>Table XXX gives an overview of the analytical strategies that will be used to analyse the collected data in order to address the research objectives.</a:t>
            </a:r>
            <a:endParaRPr lang="es-ES" dirty="0" smtClean="0">
              <a:cs typeface="+mn-cs"/>
            </a:endParaRPr>
          </a:p>
          <a:p>
            <a:pPr eaLnBrk="1" fontAlgn="auto" hangingPunct="1">
              <a:spcBef>
                <a:spcPts val="0"/>
              </a:spcBef>
              <a:spcAft>
                <a:spcPts val="0"/>
              </a:spcAft>
              <a:defRPr/>
            </a:pPr>
            <a:r>
              <a:rPr lang="en-GB" b="1" i="1" dirty="0" smtClean="0">
                <a:cs typeface="+mn-cs"/>
              </a:rPr>
              <a:t>Qualitative data analysis</a:t>
            </a:r>
            <a:endParaRPr lang="es-ES" dirty="0" smtClean="0">
              <a:cs typeface="+mn-cs"/>
            </a:endParaRPr>
          </a:p>
          <a:p>
            <a:pPr eaLnBrk="1" fontAlgn="auto" hangingPunct="1">
              <a:spcBef>
                <a:spcPts val="0"/>
              </a:spcBef>
              <a:spcAft>
                <a:spcPts val="0"/>
              </a:spcAft>
              <a:defRPr/>
            </a:pPr>
            <a:r>
              <a:rPr lang="en-GB" dirty="0" smtClean="0">
                <a:cs typeface="+mn-cs"/>
              </a:rPr>
              <a:t>The qualitative data will be analyzed thematically…</a:t>
            </a:r>
            <a:endParaRPr lang="es-ES" dirty="0" smtClean="0">
              <a:cs typeface="+mn-cs"/>
            </a:endParaRPr>
          </a:p>
          <a:p>
            <a:pPr eaLnBrk="1" fontAlgn="auto" hangingPunct="1">
              <a:spcBef>
                <a:spcPts val="0"/>
              </a:spcBef>
              <a:spcAft>
                <a:spcPts val="0"/>
              </a:spcAft>
              <a:defRPr/>
            </a:pPr>
            <a:r>
              <a:rPr lang="en-GB" dirty="0" smtClean="0">
                <a:cs typeface="+mn-cs"/>
              </a:rPr>
              <a:t> </a:t>
            </a:r>
            <a:endParaRPr lang="es-ES" dirty="0" smtClean="0">
              <a:cs typeface="+mn-cs"/>
            </a:endParaRPr>
          </a:p>
          <a:p>
            <a:pPr eaLnBrk="1" fontAlgn="auto" hangingPunct="1">
              <a:spcBef>
                <a:spcPts val="0"/>
              </a:spcBef>
              <a:spcAft>
                <a:spcPts val="0"/>
              </a:spcAft>
              <a:defRPr/>
            </a:pPr>
            <a:r>
              <a:rPr lang="en-GB" b="1" i="1" dirty="0" smtClean="0">
                <a:cs typeface="+mn-cs"/>
              </a:rPr>
              <a:t>Statistical analysis of quantitative data</a:t>
            </a:r>
            <a:endParaRPr lang="es-ES" dirty="0" smtClean="0">
              <a:cs typeface="+mn-cs"/>
            </a:endParaRPr>
          </a:p>
          <a:p>
            <a:pPr eaLnBrk="1" fontAlgn="auto" hangingPunct="1">
              <a:spcBef>
                <a:spcPts val="0"/>
              </a:spcBef>
              <a:spcAft>
                <a:spcPts val="0"/>
              </a:spcAft>
              <a:defRPr/>
            </a:pPr>
            <a:r>
              <a:rPr lang="en-GB" dirty="0" smtClean="0">
                <a:cs typeface="+mn-cs"/>
              </a:rPr>
              <a:t>As summarized in Table XXX .</a:t>
            </a:r>
            <a:endParaRPr lang="es-ES" dirty="0" smtClean="0">
              <a:cs typeface="+mn-cs"/>
            </a:endParaRPr>
          </a:p>
          <a:p>
            <a:pPr eaLnBrk="1" fontAlgn="auto" hangingPunct="1">
              <a:spcBef>
                <a:spcPts val="0"/>
              </a:spcBef>
              <a:spcAft>
                <a:spcPts val="0"/>
              </a:spcAft>
              <a:defRPr/>
            </a:pPr>
            <a:r>
              <a:rPr lang="en-GB" dirty="0" smtClean="0">
                <a:cs typeface="+mn-cs"/>
              </a:rPr>
              <a:t> </a:t>
            </a:r>
            <a:endParaRPr lang="es-ES" dirty="0" smtClean="0">
              <a:cs typeface="+mn-cs"/>
            </a:endParaRPr>
          </a:p>
          <a:p>
            <a:pPr eaLnBrk="1" fontAlgn="auto" hangingPunct="1">
              <a:spcBef>
                <a:spcPts val="0"/>
              </a:spcBef>
              <a:spcAft>
                <a:spcPts val="0"/>
              </a:spcAft>
              <a:defRPr/>
            </a:pPr>
            <a:r>
              <a:rPr lang="en-GB" dirty="0" smtClean="0">
                <a:cs typeface="+mn-cs"/>
              </a:rPr>
              <a:t>In order to allow for the analysis of the multi-level data, DUQUE will use fixed outcomes measures across the conditions. This includes the assessment of effectiveness using care bundles (comparing compliance against best practice criteria), the assessment of safety using generic indicators and strategies and the assessment of patient involvement using standardized items, such as “did you get the all information regarding your condition that you wanted?”.</a:t>
            </a:r>
            <a:endParaRPr lang="es-ES" dirty="0" smtClean="0">
              <a:cs typeface="+mn-cs"/>
            </a:endParaRPr>
          </a:p>
          <a:p>
            <a:pPr eaLnBrk="1" fontAlgn="auto" hangingPunct="1">
              <a:spcBef>
                <a:spcPts val="0"/>
              </a:spcBef>
              <a:spcAft>
                <a:spcPts val="0"/>
              </a:spcAft>
              <a:defRPr/>
            </a:pPr>
            <a:endParaRPr lang="es-ES" dirty="0" smtClean="0">
              <a:cs typeface="+mn-cs"/>
            </a:endParaRPr>
          </a:p>
        </p:txBody>
      </p:sp>
      <p:sp>
        <p:nvSpPr>
          <p:cNvPr id="55300" name="3 Marcador de número de diapositiva"/>
          <p:cNvSpPr>
            <a:spLocks noGrp="1"/>
          </p:cNvSpPr>
          <p:nvPr>
            <p:ph type="sldNum" sz="quarter" idx="5"/>
          </p:nvPr>
        </p:nvSpPr>
        <p:spPr>
          <a:noFill/>
        </p:spPr>
        <p:txBody>
          <a:bodyPr/>
          <a:lstStyle/>
          <a:p>
            <a:fld id="{10ABC95B-447D-4E0E-A659-4E2C30D9D2FF}" type="slidenum">
              <a:rPr lang="es-ES">
                <a:solidFill>
                  <a:prstClr val="black"/>
                </a:solidFill>
              </a:rPr>
              <a:pPr/>
              <a:t>8</a:t>
            </a:fld>
            <a:endParaRPr lang="es-E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Marcador de imagen de diapositiva"/>
          <p:cNvSpPr>
            <a:spLocks noGrp="1" noRot="1" noChangeAspect="1" noTextEdit="1"/>
          </p:cNvSpPr>
          <p:nvPr>
            <p:ph type="sldImg"/>
          </p:nvPr>
        </p:nvSpPr>
        <p:spPr>
          <a:ln/>
        </p:spPr>
      </p:sp>
      <p:sp>
        <p:nvSpPr>
          <p:cNvPr id="59395" name="2 Marcador de notas"/>
          <p:cNvSpPr>
            <a:spLocks noGrp="1"/>
          </p:cNvSpPr>
          <p:nvPr>
            <p:ph type="body" idx="1"/>
          </p:nvPr>
        </p:nvSpPr>
        <p:spPr>
          <a:noFill/>
          <a:ln/>
        </p:spPr>
        <p:txBody>
          <a:bodyPr/>
          <a:lstStyle/>
          <a:p>
            <a:endParaRPr lang="en-GB" b="1" smtClean="0"/>
          </a:p>
          <a:p>
            <a:endParaRPr lang="es-ES" smtClean="0"/>
          </a:p>
        </p:txBody>
      </p:sp>
      <p:sp>
        <p:nvSpPr>
          <p:cNvPr id="59396" name="3 Marcador de número de diapositiva"/>
          <p:cNvSpPr>
            <a:spLocks noGrp="1"/>
          </p:cNvSpPr>
          <p:nvPr>
            <p:ph type="sldNum" sz="quarter" idx="5"/>
          </p:nvPr>
        </p:nvSpPr>
        <p:spPr>
          <a:noFill/>
        </p:spPr>
        <p:txBody>
          <a:bodyPr/>
          <a:lstStyle/>
          <a:p>
            <a:fld id="{94E016CD-6A66-4C57-8541-F48ACCF6BB54}" type="slidenum">
              <a:rPr lang="es-ES_tradnl" smtClean="0"/>
              <a:pPr/>
              <a:t>10</a:t>
            </a:fld>
            <a:endParaRPr lang="es-ES_tradnl"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Marcador de imagen de diapositiva"/>
          <p:cNvSpPr>
            <a:spLocks noGrp="1" noRot="1" noChangeAspect="1" noTextEdit="1"/>
          </p:cNvSpPr>
          <p:nvPr>
            <p:ph type="sldImg"/>
          </p:nvPr>
        </p:nvSpPr>
        <p:spPr>
          <a:ln/>
        </p:spPr>
      </p:sp>
      <p:sp>
        <p:nvSpPr>
          <p:cNvPr id="58371" name="2 Marcador de notas"/>
          <p:cNvSpPr>
            <a:spLocks noGrp="1"/>
          </p:cNvSpPr>
          <p:nvPr>
            <p:ph type="body" idx="1"/>
          </p:nvPr>
        </p:nvSpPr>
        <p:spPr>
          <a:noFill/>
          <a:ln/>
        </p:spPr>
        <p:txBody>
          <a:bodyPr/>
          <a:lstStyle/>
          <a:p>
            <a:endParaRPr lang="es-ES" smtClean="0">
              <a:solidFill>
                <a:srgbClr val="FF0000"/>
              </a:solidFill>
            </a:endParaRPr>
          </a:p>
        </p:txBody>
      </p:sp>
      <p:sp>
        <p:nvSpPr>
          <p:cNvPr id="58372" name="3 Marcador de número de diapositiva"/>
          <p:cNvSpPr>
            <a:spLocks noGrp="1"/>
          </p:cNvSpPr>
          <p:nvPr>
            <p:ph type="sldNum" sz="quarter" idx="5"/>
          </p:nvPr>
        </p:nvSpPr>
        <p:spPr>
          <a:noFill/>
        </p:spPr>
        <p:txBody>
          <a:bodyPr/>
          <a:lstStyle/>
          <a:p>
            <a:fld id="{1899E958-7F88-433E-B0DC-40DE08361263}" type="slidenum">
              <a:rPr lang="es-ES_tradnl" smtClean="0"/>
              <a:pPr/>
              <a:t>11</a:t>
            </a:fld>
            <a:endParaRPr lang="es-ES_tradnl"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Marcador de imagen de diapositiva"/>
          <p:cNvSpPr>
            <a:spLocks noGrp="1" noRot="1" noChangeAspect="1" noTextEdit="1"/>
          </p:cNvSpPr>
          <p:nvPr>
            <p:ph type="sldImg"/>
          </p:nvPr>
        </p:nvSpPr>
        <p:spPr>
          <a:ln/>
        </p:spPr>
      </p:sp>
      <p:sp>
        <p:nvSpPr>
          <p:cNvPr id="26627" name="2 Marcador de notas"/>
          <p:cNvSpPr>
            <a:spLocks noGrp="1"/>
          </p:cNvSpPr>
          <p:nvPr>
            <p:ph type="body" idx="1"/>
          </p:nvPr>
        </p:nvSpPr>
        <p:spPr>
          <a:noFill/>
          <a:ln/>
        </p:spPr>
        <p:txBody>
          <a:bodyPr/>
          <a:lstStyle/>
          <a:p>
            <a:pPr eaLnBrk="1" hangingPunct="1"/>
            <a:endParaRPr lang="es-ES" smtClean="0"/>
          </a:p>
        </p:txBody>
      </p:sp>
      <p:sp>
        <p:nvSpPr>
          <p:cNvPr id="26628" name="3 Marcador de número de diapositiva"/>
          <p:cNvSpPr>
            <a:spLocks noGrp="1"/>
          </p:cNvSpPr>
          <p:nvPr>
            <p:ph type="sldNum" sz="quarter" idx="5"/>
          </p:nvPr>
        </p:nvSpPr>
        <p:spPr>
          <a:noFill/>
        </p:spPr>
        <p:txBody>
          <a:bodyPr/>
          <a:lstStyle/>
          <a:p>
            <a:fld id="{A10F2ABA-B412-4F0C-8F55-72FB45391A3D}" type="slidenum">
              <a:rPr lang="es-ES" smtClean="0"/>
              <a:pPr/>
              <a:t>14</a:t>
            </a:fld>
            <a:endParaRPr 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a:ln/>
        </p:spPr>
      </p:sp>
      <p:sp>
        <p:nvSpPr>
          <p:cNvPr id="24579" name="2 Marcador de notas"/>
          <p:cNvSpPr>
            <a:spLocks noGrp="1"/>
          </p:cNvSpPr>
          <p:nvPr>
            <p:ph type="body" idx="1"/>
          </p:nvPr>
        </p:nvSpPr>
        <p:spPr>
          <a:noFill/>
          <a:ln/>
        </p:spPr>
        <p:txBody>
          <a:bodyPr/>
          <a:lstStyle/>
          <a:p>
            <a:pPr eaLnBrk="1" hangingPunct="1"/>
            <a:endParaRPr lang="es-ES" smtClean="0"/>
          </a:p>
        </p:txBody>
      </p:sp>
      <p:sp>
        <p:nvSpPr>
          <p:cNvPr id="24580" name="3 Marcador de número de diapositiva"/>
          <p:cNvSpPr>
            <a:spLocks noGrp="1"/>
          </p:cNvSpPr>
          <p:nvPr>
            <p:ph type="sldNum" sz="quarter" idx="5"/>
          </p:nvPr>
        </p:nvSpPr>
        <p:spPr>
          <a:noFill/>
        </p:spPr>
        <p:txBody>
          <a:bodyPr/>
          <a:lstStyle/>
          <a:p>
            <a:fld id="{4D1327CE-169A-4A07-8E67-F45B0338A349}" type="slidenum">
              <a:rPr lang="es-ES" smtClean="0"/>
              <a:pPr/>
              <a:t>15</a:t>
            </a:fld>
            <a:endParaRPr lang="es-E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Marcador de imagen de diapositiva"/>
          <p:cNvSpPr>
            <a:spLocks noGrp="1" noRot="1" noChangeAspect="1" noTextEdit="1"/>
          </p:cNvSpPr>
          <p:nvPr>
            <p:ph type="sldImg"/>
          </p:nvPr>
        </p:nvSpPr>
        <p:spPr>
          <a:ln/>
        </p:spPr>
      </p:sp>
      <p:sp>
        <p:nvSpPr>
          <p:cNvPr id="26627" name="2 Marcador de notas"/>
          <p:cNvSpPr>
            <a:spLocks noGrp="1"/>
          </p:cNvSpPr>
          <p:nvPr>
            <p:ph type="body" idx="1"/>
          </p:nvPr>
        </p:nvSpPr>
        <p:spPr>
          <a:noFill/>
          <a:ln/>
        </p:spPr>
        <p:txBody>
          <a:bodyPr/>
          <a:lstStyle/>
          <a:p>
            <a:pPr eaLnBrk="1" hangingPunct="1"/>
            <a:endParaRPr lang="es-ES" smtClean="0"/>
          </a:p>
        </p:txBody>
      </p:sp>
      <p:sp>
        <p:nvSpPr>
          <p:cNvPr id="26628" name="3 Marcador de número de diapositiva"/>
          <p:cNvSpPr>
            <a:spLocks noGrp="1"/>
          </p:cNvSpPr>
          <p:nvPr>
            <p:ph type="sldNum" sz="quarter" idx="5"/>
          </p:nvPr>
        </p:nvSpPr>
        <p:spPr>
          <a:noFill/>
        </p:spPr>
        <p:txBody>
          <a:bodyPr/>
          <a:lstStyle/>
          <a:p>
            <a:fld id="{A10F2ABA-B412-4F0C-8F55-72FB45391A3D}" type="slidenum">
              <a:rPr lang="es-ES" smtClean="0"/>
              <a:pPr/>
              <a:t>16</a:t>
            </a:fld>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40513" y="1069975"/>
            <a:ext cx="2057400" cy="5551488"/>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68313" y="1069975"/>
            <a:ext cx="6019800" cy="555148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cSld name="1_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C290704C-19F5-45C3-AB6B-7E23597E074C}" type="datetimeFigureOut">
              <a:rPr lang="de-DE"/>
              <a:pPr>
                <a:defRPr/>
              </a:pPr>
              <a:t>14.04.2014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C2B480C4-66C7-499C-972E-6424B380B8FB}" type="slidenum">
              <a:rPr lang="de-DE"/>
              <a:pPr>
                <a:defRPr/>
              </a:pPr>
              <a:t>‹Nº›</a:t>
            </a:fld>
            <a:endParaRPr lang="de-D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66B3ECD5-E95F-4CA5-A808-0B76C407FE4D}" type="datetimeFigureOut">
              <a:rPr lang="de-DE"/>
              <a:pPr>
                <a:defRPr/>
              </a:pPr>
              <a:t>14.04.2014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596F7F0C-DC4C-44D4-8A17-97AFFB730720}" type="slidenum">
              <a:rPr lang="de-DE"/>
              <a:pPr>
                <a:defRPr/>
              </a:pPr>
              <a:t>‹Nº›</a:t>
            </a:fld>
            <a:endParaRPr lang="de-D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fld id="{9AD9C0F2-CD63-449C-AE44-9CCB7A495BBD}" type="datetimeFigureOut">
              <a:rPr lang="de-DE"/>
              <a:pPr>
                <a:defRPr/>
              </a:pPr>
              <a:t>14.04.2014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517ED0DB-76C0-4E0F-B1ED-2A6EC5B0CFCE}" type="slidenum">
              <a:rPr lang="de-DE"/>
              <a:pPr>
                <a:defRPr/>
              </a:pPr>
              <a:t>‹Nº›</a:t>
            </a:fld>
            <a:endParaRPr lang="de-D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B4E038EA-4414-49A1-B1A1-C6FA77780265}" type="datetimeFigureOut">
              <a:rPr lang="de-DE"/>
              <a:pPr>
                <a:defRPr/>
              </a:pPr>
              <a:t>14.04.2014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8E5A0C50-2758-45A5-96D8-9CAB015D53BB}" type="slidenum">
              <a:rPr lang="de-DE"/>
              <a:pPr>
                <a:defRPr/>
              </a:pPr>
              <a:t>‹Nº›</a:t>
            </a:fld>
            <a:endParaRPr lang="de-D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0F85ADEF-C26B-4890-98F4-418507F89B78}" type="datetimeFigureOut">
              <a:rPr lang="de-DE"/>
              <a:pPr>
                <a:defRPr/>
              </a:pPr>
              <a:t>14.04.2014</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9437F431-6B57-4D1C-B2BB-BE38DC51B1C1}" type="slidenum">
              <a:rPr lang="de-DE"/>
              <a:pPr>
                <a:defRPr/>
              </a:pPr>
              <a:t>‹Nº›</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77" name="2 Marcador de contenido"/>
          <p:cNvSpPr>
            <a:spLocks noGrp="1"/>
          </p:cNvSpPr>
          <p:nvPr>
            <p:ph idx="1"/>
          </p:nvPr>
        </p:nvSpPr>
        <p:spPr>
          <a:xfrm>
            <a:off x="457200" y="2117748"/>
            <a:ext cx="8229600" cy="4525962"/>
          </a:xfrm>
        </p:spPr>
        <p:txBody>
          <a:bodyPr/>
          <a:lstStyle>
            <a:lvl1pPr>
              <a:defRPr sz="1800"/>
            </a:lvl1pPr>
          </a:lstStyle>
          <a:p>
            <a:endParaRPr lang="es-ES" dirty="0" smtClean="0"/>
          </a:p>
        </p:txBody>
      </p:sp>
      <p:sp>
        <p:nvSpPr>
          <p:cNvPr id="78" name="1 Título"/>
          <p:cNvSpPr>
            <a:spLocks noGrp="1"/>
          </p:cNvSpPr>
          <p:nvPr>
            <p:ph type="title"/>
          </p:nvPr>
        </p:nvSpPr>
        <p:spPr>
          <a:xfrm>
            <a:off x="468313" y="939788"/>
            <a:ext cx="8229600" cy="703262"/>
          </a:xfrm>
        </p:spPr>
        <p:txBody>
          <a:bodyPr/>
          <a:lstStyle/>
          <a:p>
            <a:endParaRPr lang="es-ES" dirty="0" smtClean="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7FBBE270-A56F-4CCE-A13B-F1B1A879CCDE}" type="datetimeFigureOut">
              <a:rPr lang="de-DE"/>
              <a:pPr>
                <a:defRPr/>
              </a:pPr>
              <a:t>14.04.2014</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C50C8A88-A84D-4484-8ADC-A452091A5A36}" type="slidenum">
              <a:rPr lang="de-DE"/>
              <a:pPr>
                <a:defRPr/>
              </a:pPr>
              <a:t>‹Nº›</a:t>
            </a:fld>
            <a:endParaRPr lang="de-D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DFC9DF72-B411-4F42-B460-E04837D295E9}" type="datetimeFigureOut">
              <a:rPr lang="de-DE"/>
              <a:pPr>
                <a:defRPr/>
              </a:pPr>
              <a:t>14.04.2014</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30DA4E78-B9FD-43DD-B091-6223780DA444}" type="slidenum">
              <a:rPr lang="de-DE"/>
              <a:pPr>
                <a:defRPr/>
              </a:pPr>
              <a:t>‹Nº›</a:t>
            </a:fld>
            <a:endParaRPr lang="de-D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324C384C-D3E8-46C7-A944-0EB539A0A5A5}" type="datetimeFigureOut">
              <a:rPr lang="de-DE"/>
              <a:pPr>
                <a:defRPr/>
              </a:pPr>
              <a:t>14.04.2014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98229FBC-C339-4F63-9BC5-4D3B43F67FE8}" type="slidenum">
              <a:rPr lang="de-DE"/>
              <a:pPr>
                <a:defRPr/>
              </a:pPr>
              <a:t>‹Nº›</a:t>
            </a:fld>
            <a:endParaRPr lang="de-D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B4D3B0E3-A84A-46D3-B4FA-075C0D3931FB}" type="datetimeFigureOut">
              <a:rPr lang="de-DE"/>
              <a:pPr>
                <a:defRPr/>
              </a:pPr>
              <a:t>14.04.2014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085B3BD8-F2D5-49D8-9B34-FACD9667700D}" type="slidenum">
              <a:rPr lang="de-DE"/>
              <a:pPr>
                <a:defRPr/>
              </a:pPr>
              <a:t>‹Nº›</a:t>
            </a:fld>
            <a:endParaRPr lang="de-D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058460E3-4959-417C-B817-4A87C36967A5}" type="datetimeFigureOut">
              <a:rPr lang="de-DE"/>
              <a:pPr>
                <a:defRPr/>
              </a:pPr>
              <a:t>14.04.2014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AF7EBF4E-4FF1-4BEF-A8B4-430A597709AB}" type="slidenum">
              <a:rPr lang="de-DE"/>
              <a:pPr>
                <a:defRPr/>
              </a:pPr>
              <a:t>‹Nº›</a:t>
            </a:fld>
            <a:endParaRPr lang="de-D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86566A41-C31C-4202-9F83-C45D6BAAAC91}" type="datetimeFigureOut">
              <a:rPr lang="de-DE"/>
              <a:pPr>
                <a:defRPr/>
              </a:pPr>
              <a:t>14.04.2014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3555A3D7-4E55-4DC8-852B-0CC5247F52DB}" type="slidenum">
              <a:rPr lang="de-DE"/>
              <a:pPr>
                <a:defRPr/>
              </a:pPr>
              <a:t>‹Nº›</a:t>
            </a:fld>
            <a:endParaRPr lang="de-D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C290704C-19F5-45C3-AB6B-7E23597E074C}" type="datetimeFigureOut">
              <a:rPr lang="de-DE">
                <a:solidFill>
                  <a:prstClr val="black">
                    <a:tint val="75000"/>
                  </a:prstClr>
                </a:solidFill>
              </a:rPr>
              <a:pPr>
                <a:defRPr/>
              </a:pPr>
              <a:t>14.04.2014</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lvl1pPr>
              <a:defRPr/>
            </a:lvl1pPr>
          </a:lstStyle>
          <a:p>
            <a:pPr>
              <a:defRPr/>
            </a:pPr>
            <a:fld id="{C2B480C4-66C7-499C-972E-6424B380B8FB}" type="slidenum">
              <a:rPr lang="de-DE">
                <a:solidFill>
                  <a:prstClr val="black">
                    <a:tint val="75000"/>
                  </a:prstClr>
                </a:solidFill>
              </a:rPr>
              <a:pPr>
                <a:defRPr/>
              </a:pPr>
              <a:t>‹Nº›</a:t>
            </a:fld>
            <a:endParaRPr lang="de-DE">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66B3ECD5-E95F-4CA5-A808-0B76C407FE4D}" type="datetimeFigureOut">
              <a:rPr lang="de-DE">
                <a:solidFill>
                  <a:prstClr val="black">
                    <a:tint val="75000"/>
                  </a:prstClr>
                </a:solidFill>
              </a:rPr>
              <a:pPr>
                <a:defRPr/>
              </a:pPr>
              <a:t>14.04.2014</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lvl1pPr>
              <a:defRPr/>
            </a:lvl1pPr>
          </a:lstStyle>
          <a:p>
            <a:pPr>
              <a:defRPr/>
            </a:pPr>
            <a:fld id="{596F7F0C-DC4C-44D4-8A17-97AFFB730720}" type="slidenum">
              <a:rPr lang="de-DE">
                <a:solidFill>
                  <a:prstClr val="black">
                    <a:tint val="75000"/>
                  </a:prstClr>
                </a:solidFill>
              </a:rPr>
              <a:pPr>
                <a:defRPr/>
              </a:pPr>
              <a:t>‹Nº›</a:t>
            </a:fld>
            <a:endParaRPr lang="de-DE">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fld id="{9AD9C0F2-CD63-449C-AE44-9CCB7A495BBD}" type="datetimeFigureOut">
              <a:rPr lang="de-DE">
                <a:solidFill>
                  <a:prstClr val="black">
                    <a:tint val="75000"/>
                  </a:prstClr>
                </a:solidFill>
              </a:rPr>
              <a:pPr>
                <a:defRPr/>
              </a:pPr>
              <a:t>14.04.2014</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lvl1pPr>
              <a:defRPr/>
            </a:lvl1pPr>
          </a:lstStyle>
          <a:p>
            <a:pPr>
              <a:defRPr/>
            </a:pPr>
            <a:fld id="{517ED0DB-76C0-4E0F-B1ED-2A6EC5B0CFCE}" type="slidenum">
              <a:rPr lang="de-DE">
                <a:solidFill>
                  <a:prstClr val="black">
                    <a:tint val="75000"/>
                  </a:prstClr>
                </a:solidFill>
              </a:rPr>
              <a:pPr>
                <a:defRPr/>
              </a:pPr>
              <a:t>‹Nº›</a:t>
            </a:fld>
            <a:endParaRPr lang="de-DE">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B4E038EA-4414-49A1-B1A1-C6FA77780265}" type="datetimeFigureOut">
              <a:rPr lang="de-DE">
                <a:solidFill>
                  <a:prstClr val="black">
                    <a:tint val="75000"/>
                  </a:prstClr>
                </a:solidFill>
              </a:rPr>
              <a:pPr>
                <a:defRPr/>
              </a:pPr>
              <a:t>14.04.2014</a:t>
            </a:fld>
            <a:endParaRPr lang="de-DE">
              <a:solidFill>
                <a:prstClr val="black">
                  <a:tint val="75000"/>
                </a:prstClr>
              </a:solidFill>
            </a:endParaRPr>
          </a:p>
        </p:txBody>
      </p:sp>
      <p:sp>
        <p:nvSpPr>
          <p:cNvPr id="6"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7" name="Foliennummernplatzhalter 5"/>
          <p:cNvSpPr>
            <a:spLocks noGrp="1"/>
          </p:cNvSpPr>
          <p:nvPr>
            <p:ph type="sldNum" sz="quarter" idx="12"/>
          </p:nvPr>
        </p:nvSpPr>
        <p:spPr/>
        <p:txBody>
          <a:bodyPr/>
          <a:lstStyle>
            <a:lvl1pPr>
              <a:defRPr/>
            </a:lvl1pPr>
          </a:lstStyle>
          <a:p>
            <a:pPr>
              <a:defRPr/>
            </a:pPr>
            <a:fld id="{8E5A0C50-2758-45A5-96D8-9CAB015D53BB}" type="slidenum">
              <a:rPr lang="de-DE">
                <a:solidFill>
                  <a:prstClr val="black">
                    <a:tint val="75000"/>
                  </a:prstClr>
                </a:solidFill>
              </a:rPr>
              <a:pPr>
                <a:defRPr/>
              </a:pPr>
              <a:t>‹Nº›</a:t>
            </a:fld>
            <a:endParaRPr lang="de-DE">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2071691"/>
            <a:ext cx="8401080" cy="4572019"/>
          </a:xfrm>
        </p:spPr>
        <p:txBody>
          <a:bodyPr/>
          <a:lstStyle>
            <a:lvl1pPr>
              <a:defRPr sz="1800"/>
            </a:lvl1pPr>
          </a:lstStyle>
          <a:p>
            <a:endParaRPr lang="en-GB" dirty="0" smtClean="0"/>
          </a:p>
        </p:txBody>
      </p:sp>
      <p:sp>
        <p:nvSpPr>
          <p:cNvPr id="4" name="1 Título"/>
          <p:cNvSpPr>
            <a:spLocks noGrp="1"/>
          </p:cNvSpPr>
          <p:nvPr>
            <p:ph type="title"/>
          </p:nvPr>
        </p:nvSpPr>
        <p:spPr>
          <a:xfrm>
            <a:off x="468313" y="939787"/>
            <a:ext cx="8229600" cy="703263"/>
          </a:xfrm>
        </p:spPr>
        <p:txBody>
          <a:bodyPr/>
          <a:lstStyle/>
          <a:p>
            <a:endParaRPr lang="es-ES" dirty="0" smtClean="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0F85ADEF-C26B-4890-98F4-418507F89B78}" type="datetimeFigureOut">
              <a:rPr lang="de-DE">
                <a:solidFill>
                  <a:prstClr val="black">
                    <a:tint val="75000"/>
                  </a:prstClr>
                </a:solidFill>
              </a:rPr>
              <a:pPr>
                <a:defRPr/>
              </a:pPr>
              <a:t>14.04.2014</a:t>
            </a:fld>
            <a:endParaRPr lang="de-DE">
              <a:solidFill>
                <a:prstClr val="black">
                  <a:tint val="75000"/>
                </a:prstClr>
              </a:solidFill>
            </a:endParaRPr>
          </a:p>
        </p:txBody>
      </p:sp>
      <p:sp>
        <p:nvSpPr>
          <p:cNvPr id="8"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9" name="Foliennummernplatzhalter 5"/>
          <p:cNvSpPr>
            <a:spLocks noGrp="1"/>
          </p:cNvSpPr>
          <p:nvPr>
            <p:ph type="sldNum" sz="quarter" idx="12"/>
          </p:nvPr>
        </p:nvSpPr>
        <p:spPr/>
        <p:txBody>
          <a:bodyPr/>
          <a:lstStyle>
            <a:lvl1pPr>
              <a:defRPr/>
            </a:lvl1pPr>
          </a:lstStyle>
          <a:p>
            <a:pPr>
              <a:defRPr/>
            </a:pPr>
            <a:fld id="{9437F431-6B57-4D1C-B2BB-BE38DC51B1C1}" type="slidenum">
              <a:rPr lang="de-DE">
                <a:solidFill>
                  <a:prstClr val="black">
                    <a:tint val="75000"/>
                  </a:prstClr>
                </a:solidFill>
              </a:rPr>
              <a:pPr>
                <a:defRPr/>
              </a:pPr>
              <a:t>‹Nº›</a:t>
            </a:fld>
            <a:endParaRPr lang="de-DE">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7FBBE270-A56F-4CCE-A13B-F1B1A879CCDE}" type="datetimeFigureOut">
              <a:rPr lang="de-DE">
                <a:solidFill>
                  <a:prstClr val="black">
                    <a:tint val="75000"/>
                  </a:prstClr>
                </a:solidFill>
              </a:rPr>
              <a:pPr>
                <a:defRPr/>
              </a:pPr>
              <a:t>14.04.2014</a:t>
            </a:fld>
            <a:endParaRPr lang="de-DE">
              <a:solidFill>
                <a:prstClr val="black">
                  <a:tint val="75000"/>
                </a:prstClr>
              </a:solidFill>
            </a:endParaRPr>
          </a:p>
        </p:txBody>
      </p:sp>
      <p:sp>
        <p:nvSpPr>
          <p:cNvPr id="4"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5" name="Foliennummernplatzhalter 5"/>
          <p:cNvSpPr>
            <a:spLocks noGrp="1"/>
          </p:cNvSpPr>
          <p:nvPr>
            <p:ph type="sldNum" sz="quarter" idx="12"/>
          </p:nvPr>
        </p:nvSpPr>
        <p:spPr/>
        <p:txBody>
          <a:bodyPr/>
          <a:lstStyle>
            <a:lvl1pPr>
              <a:defRPr/>
            </a:lvl1pPr>
          </a:lstStyle>
          <a:p>
            <a:pPr>
              <a:defRPr/>
            </a:pPr>
            <a:fld id="{C50C8A88-A84D-4484-8ADC-A452091A5A36}" type="slidenum">
              <a:rPr lang="de-DE">
                <a:solidFill>
                  <a:prstClr val="black">
                    <a:tint val="75000"/>
                  </a:prstClr>
                </a:solidFill>
              </a:rPr>
              <a:pPr>
                <a:defRPr/>
              </a:pPr>
              <a:t>‹Nº›</a:t>
            </a:fld>
            <a:endParaRPr lang="de-DE">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DFC9DF72-B411-4F42-B460-E04837D295E9}" type="datetimeFigureOut">
              <a:rPr lang="de-DE">
                <a:solidFill>
                  <a:prstClr val="black">
                    <a:tint val="75000"/>
                  </a:prstClr>
                </a:solidFill>
              </a:rPr>
              <a:pPr>
                <a:defRPr/>
              </a:pPr>
              <a:t>14.04.2014</a:t>
            </a:fld>
            <a:endParaRPr lang="de-DE">
              <a:solidFill>
                <a:prstClr val="black">
                  <a:tint val="75000"/>
                </a:prstClr>
              </a:solidFill>
            </a:endParaRPr>
          </a:p>
        </p:txBody>
      </p:sp>
      <p:sp>
        <p:nvSpPr>
          <p:cNvPr id="3"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4" name="Foliennummernplatzhalter 5"/>
          <p:cNvSpPr>
            <a:spLocks noGrp="1"/>
          </p:cNvSpPr>
          <p:nvPr>
            <p:ph type="sldNum" sz="quarter" idx="12"/>
          </p:nvPr>
        </p:nvSpPr>
        <p:spPr/>
        <p:txBody>
          <a:bodyPr/>
          <a:lstStyle>
            <a:lvl1pPr>
              <a:defRPr/>
            </a:lvl1pPr>
          </a:lstStyle>
          <a:p>
            <a:pPr>
              <a:defRPr/>
            </a:pPr>
            <a:fld id="{30DA4E78-B9FD-43DD-B091-6223780DA444}" type="slidenum">
              <a:rPr lang="de-DE">
                <a:solidFill>
                  <a:prstClr val="black">
                    <a:tint val="75000"/>
                  </a:prstClr>
                </a:solidFill>
              </a:rPr>
              <a:pPr>
                <a:defRPr/>
              </a:pPr>
              <a:t>‹Nº›</a:t>
            </a:fld>
            <a:endParaRPr lang="de-DE">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324C384C-D3E8-46C7-A944-0EB539A0A5A5}" type="datetimeFigureOut">
              <a:rPr lang="de-DE">
                <a:solidFill>
                  <a:prstClr val="black">
                    <a:tint val="75000"/>
                  </a:prstClr>
                </a:solidFill>
              </a:rPr>
              <a:pPr>
                <a:defRPr/>
              </a:pPr>
              <a:t>14.04.2014</a:t>
            </a:fld>
            <a:endParaRPr lang="de-DE">
              <a:solidFill>
                <a:prstClr val="black">
                  <a:tint val="75000"/>
                </a:prstClr>
              </a:solidFill>
            </a:endParaRPr>
          </a:p>
        </p:txBody>
      </p:sp>
      <p:sp>
        <p:nvSpPr>
          <p:cNvPr id="6"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7" name="Foliennummernplatzhalter 5"/>
          <p:cNvSpPr>
            <a:spLocks noGrp="1"/>
          </p:cNvSpPr>
          <p:nvPr>
            <p:ph type="sldNum" sz="quarter" idx="12"/>
          </p:nvPr>
        </p:nvSpPr>
        <p:spPr/>
        <p:txBody>
          <a:bodyPr/>
          <a:lstStyle>
            <a:lvl1pPr>
              <a:defRPr/>
            </a:lvl1pPr>
          </a:lstStyle>
          <a:p>
            <a:pPr>
              <a:defRPr/>
            </a:pPr>
            <a:fld id="{98229FBC-C339-4F63-9BC5-4D3B43F67FE8}" type="slidenum">
              <a:rPr lang="de-DE">
                <a:solidFill>
                  <a:prstClr val="black">
                    <a:tint val="75000"/>
                  </a:prstClr>
                </a:solidFill>
              </a:rPr>
              <a:pPr>
                <a:defRPr/>
              </a:pPr>
              <a:t>‹Nº›</a:t>
            </a:fld>
            <a:endParaRPr lang="de-DE">
              <a:solidFill>
                <a:prstClr val="black">
                  <a:tint val="75000"/>
                </a:prst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B4D3B0E3-A84A-46D3-B4FA-075C0D3931FB}" type="datetimeFigureOut">
              <a:rPr lang="de-DE">
                <a:solidFill>
                  <a:prstClr val="black">
                    <a:tint val="75000"/>
                  </a:prstClr>
                </a:solidFill>
              </a:rPr>
              <a:pPr>
                <a:defRPr/>
              </a:pPr>
              <a:t>14.04.2014</a:t>
            </a:fld>
            <a:endParaRPr lang="de-DE">
              <a:solidFill>
                <a:prstClr val="black">
                  <a:tint val="75000"/>
                </a:prstClr>
              </a:solidFill>
            </a:endParaRPr>
          </a:p>
        </p:txBody>
      </p:sp>
      <p:sp>
        <p:nvSpPr>
          <p:cNvPr id="6"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7" name="Foliennummernplatzhalter 5"/>
          <p:cNvSpPr>
            <a:spLocks noGrp="1"/>
          </p:cNvSpPr>
          <p:nvPr>
            <p:ph type="sldNum" sz="quarter" idx="12"/>
          </p:nvPr>
        </p:nvSpPr>
        <p:spPr/>
        <p:txBody>
          <a:bodyPr/>
          <a:lstStyle>
            <a:lvl1pPr>
              <a:defRPr/>
            </a:lvl1pPr>
          </a:lstStyle>
          <a:p>
            <a:pPr>
              <a:defRPr/>
            </a:pPr>
            <a:fld id="{085B3BD8-F2D5-49D8-9B34-FACD9667700D}" type="slidenum">
              <a:rPr lang="de-DE">
                <a:solidFill>
                  <a:prstClr val="black">
                    <a:tint val="75000"/>
                  </a:prstClr>
                </a:solidFill>
              </a:rPr>
              <a:pPr>
                <a:defRPr/>
              </a:pPr>
              <a:t>‹Nº›</a:t>
            </a:fld>
            <a:endParaRPr lang="de-DE">
              <a:solidFill>
                <a:prstClr val="black">
                  <a:tint val="75000"/>
                </a:prst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058460E3-4959-417C-B817-4A87C36967A5}" type="datetimeFigureOut">
              <a:rPr lang="de-DE">
                <a:solidFill>
                  <a:prstClr val="black">
                    <a:tint val="75000"/>
                  </a:prstClr>
                </a:solidFill>
              </a:rPr>
              <a:pPr>
                <a:defRPr/>
              </a:pPr>
              <a:t>14.04.2014</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lvl1pPr>
              <a:defRPr/>
            </a:lvl1pPr>
          </a:lstStyle>
          <a:p>
            <a:pPr>
              <a:defRPr/>
            </a:pPr>
            <a:fld id="{AF7EBF4E-4FF1-4BEF-A8B4-430A597709AB}" type="slidenum">
              <a:rPr lang="de-DE">
                <a:solidFill>
                  <a:prstClr val="black">
                    <a:tint val="75000"/>
                  </a:prstClr>
                </a:solidFill>
              </a:rPr>
              <a:pPr>
                <a:defRPr/>
              </a:pPr>
              <a:t>‹Nº›</a:t>
            </a:fld>
            <a:endParaRPr lang="de-DE">
              <a:solidFill>
                <a:prstClr val="black">
                  <a:tint val="75000"/>
                </a:prst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86566A41-C31C-4202-9F83-C45D6BAAAC91}" type="datetimeFigureOut">
              <a:rPr lang="de-DE">
                <a:solidFill>
                  <a:prstClr val="black">
                    <a:tint val="75000"/>
                  </a:prstClr>
                </a:solidFill>
              </a:rPr>
              <a:pPr>
                <a:defRPr/>
              </a:pPr>
              <a:t>14.04.2014</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lvl1pPr>
              <a:defRPr/>
            </a:lvl1pPr>
          </a:lstStyle>
          <a:p>
            <a:pPr>
              <a:defRPr/>
            </a:pPr>
            <a:fld id="{3555A3D7-4E55-4DC8-852B-0CC5247F52DB}" type="slidenum">
              <a:rPr lang="de-DE">
                <a:solidFill>
                  <a:prstClr val="black">
                    <a:tint val="75000"/>
                  </a:prstClr>
                </a:solidFill>
              </a:rPr>
              <a:pPr>
                <a:defRPr/>
              </a:pPr>
              <a:t>‹Nº›</a:t>
            </a:fld>
            <a:endParaRPr lang="de-DE">
              <a:solidFill>
                <a:prstClr val="black">
                  <a:tint val="75000"/>
                </a:prstClr>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C290704C-19F5-45C3-AB6B-7E23597E074C}" type="datetimeFigureOut">
              <a:rPr lang="de-DE">
                <a:solidFill>
                  <a:prstClr val="black">
                    <a:tint val="75000"/>
                  </a:prstClr>
                </a:solidFill>
              </a:rPr>
              <a:pPr>
                <a:defRPr/>
              </a:pPr>
              <a:t>14.04.2014</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lvl1pPr>
              <a:defRPr/>
            </a:lvl1pPr>
          </a:lstStyle>
          <a:p>
            <a:pPr>
              <a:defRPr/>
            </a:pPr>
            <a:fld id="{C2B480C4-66C7-499C-972E-6424B380B8FB}" type="slidenum">
              <a:rPr lang="de-DE">
                <a:solidFill>
                  <a:prstClr val="black">
                    <a:tint val="75000"/>
                  </a:prstClr>
                </a:solidFill>
              </a:rPr>
              <a:pPr>
                <a:defRPr/>
              </a:pPr>
              <a:t>‹Nº›</a:t>
            </a:fld>
            <a:endParaRPr lang="de-DE">
              <a:solidFill>
                <a:prstClr val="black">
                  <a:tint val="75000"/>
                </a:prst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66B3ECD5-E95F-4CA5-A808-0B76C407FE4D}" type="datetimeFigureOut">
              <a:rPr lang="de-DE">
                <a:solidFill>
                  <a:prstClr val="black">
                    <a:tint val="75000"/>
                  </a:prstClr>
                </a:solidFill>
              </a:rPr>
              <a:pPr>
                <a:defRPr/>
              </a:pPr>
              <a:t>14.04.2014</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lvl1pPr>
              <a:defRPr/>
            </a:lvl1pPr>
          </a:lstStyle>
          <a:p>
            <a:pPr>
              <a:defRPr/>
            </a:pPr>
            <a:fld id="{596F7F0C-DC4C-44D4-8A17-97AFFB730720}" type="slidenum">
              <a:rPr lang="de-DE">
                <a:solidFill>
                  <a:prstClr val="black">
                    <a:tint val="75000"/>
                  </a:prstClr>
                </a:solidFill>
              </a:rPr>
              <a:pPr>
                <a:defRPr/>
              </a:pPr>
              <a:t>‹Nº›</a:t>
            </a:fld>
            <a:endParaRPr lang="de-DE">
              <a:solidFill>
                <a:prstClr val="black">
                  <a:tint val="75000"/>
                </a:prstClr>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fld id="{9AD9C0F2-CD63-449C-AE44-9CCB7A495BBD}" type="datetimeFigureOut">
              <a:rPr lang="de-DE">
                <a:solidFill>
                  <a:prstClr val="black">
                    <a:tint val="75000"/>
                  </a:prstClr>
                </a:solidFill>
              </a:rPr>
              <a:pPr>
                <a:defRPr/>
              </a:pPr>
              <a:t>14.04.2014</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lvl1pPr>
              <a:defRPr/>
            </a:lvl1pPr>
          </a:lstStyle>
          <a:p>
            <a:pPr>
              <a:defRPr/>
            </a:pPr>
            <a:fld id="{517ED0DB-76C0-4E0F-B1ED-2A6EC5B0CFCE}" type="slidenum">
              <a:rPr lang="de-DE">
                <a:solidFill>
                  <a:prstClr val="black">
                    <a:tint val="75000"/>
                  </a:prstClr>
                </a:solidFill>
              </a:rPr>
              <a:pPr>
                <a:defRPr/>
              </a:pPr>
              <a:t>‹Nº›</a:t>
            </a:fld>
            <a:endParaRPr lang="de-DE">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7" name="1 Título"/>
          <p:cNvSpPr>
            <a:spLocks noGrp="1"/>
          </p:cNvSpPr>
          <p:nvPr>
            <p:ph type="title"/>
          </p:nvPr>
        </p:nvSpPr>
        <p:spPr>
          <a:xfrm>
            <a:off x="468313" y="939787"/>
            <a:ext cx="8229600" cy="703263"/>
          </a:xfrm>
        </p:spPr>
        <p:txBody>
          <a:bodyPr/>
          <a:lstStyle/>
          <a:p>
            <a:endParaRPr lang="es-ES" dirty="0" smtClean="0"/>
          </a:p>
        </p:txBody>
      </p:sp>
      <p:sp>
        <p:nvSpPr>
          <p:cNvPr id="8" name="2 Marcador de contenido"/>
          <p:cNvSpPr>
            <a:spLocks noGrp="1"/>
          </p:cNvSpPr>
          <p:nvPr>
            <p:ph idx="1"/>
          </p:nvPr>
        </p:nvSpPr>
        <p:spPr>
          <a:xfrm>
            <a:off x="428596" y="2071691"/>
            <a:ext cx="8401080" cy="4572019"/>
          </a:xfrm>
        </p:spPr>
        <p:txBody>
          <a:bodyPr/>
          <a:lstStyle/>
          <a:p>
            <a:endParaRPr lang="en-GB" dirty="0" smtClean="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B4E038EA-4414-49A1-B1A1-C6FA77780265}" type="datetimeFigureOut">
              <a:rPr lang="de-DE">
                <a:solidFill>
                  <a:prstClr val="black">
                    <a:tint val="75000"/>
                  </a:prstClr>
                </a:solidFill>
              </a:rPr>
              <a:pPr>
                <a:defRPr/>
              </a:pPr>
              <a:t>14.04.2014</a:t>
            </a:fld>
            <a:endParaRPr lang="de-DE">
              <a:solidFill>
                <a:prstClr val="black">
                  <a:tint val="75000"/>
                </a:prstClr>
              </a:solidFill>
            </a:endParaRPr>
          </a:p>
        </p:txBody>
      </p:sp>
      <p:sp>
        <p:nvSpPr>
          <p:cNvPr id="6"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7" name="Foliennummernplatzhalter 5"/>
          <p:cNvSpPr>
            <a:spLocks noGrp="1"/>
          </p:cNvSpPr>
          <p:nvPr>
            <p:ph type="sldNum" sz="quarter" idx="12"/>
          </p:nvPr>
        </p:nvSpPr>
        <p:spPr/>
        <p:txBody>
          <a:bodyPr/>
          <a:lstStyle>
            <a:lvl1pPr>
              <a:defRPr/>
            </a:lvl1pPr>
          </a:lstStyle>
          <a:p>
            <a:pPr>
              <a:defRPr/>
            </a:pPr>
            <a:fld id="{8E5A0C50-2758-45A5-96D8-9CAB015D53BB}" type="slidenum">
              <a:rPr lang="de-DE">
                <a:solidFill>
                  <a:prstClr val="black">
                    <a:tint val="75000"/>
                  </a:prstClr>
                </a:solidFill>
              </a:rPr>
              <a:pPr>
                <a:defRPr/>
              </a:pPr>
              <a:t>‹Nº›</a:t>
            </a:fld>
            <a:endParaRPr lang="de-DE">
              <a:solidFill>
                <a:prstClr val="black">
                  <a:tint val="75000"/>
                </a:prst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0F85ADEF-C26B-4890-98F4-418507F89B78}" type="datetimeFigureOut">
              <a:rPr lang="de-DE">
                <a:solidFill>
                  <a:prstClr val="black">
                    <a:tint val="75000"/>
                  </a:prstClr>
                </a:solidFill>
              </a:rPr>
              <a:pPr>
                <a:defRPr/>
              </a:pPr>
              <a:t>14.04.2014</a:t>
            </a:fld>
            <a:endParaRPr lang="de-DE">
              <a:solidFill>
                <a:prstClr val="black">
                  <a:tint val="75000"/>
                </a:prstClr>
              </a:solidFill>
            </a:endParaRPr>
          </a:p>
        </p:txBody>
      </p:sp>
      <p:sp>
        <p:nvSpPr>
          <p:cNvPr id="8"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9" name="Foliennummernplatzhalter 5"/>
          <p:cNvSpPr>
            <a:spLocks noGrp="1"/>
          </p:cNvSpPr>
          <p:nvPr>
            <p:ph type="sldNum" sz="quarter" idx="12"/>
          </p:nvPr>
        </p:nvSpPr>
        <p:spPr/>
        <p:txBody>
          <a:bodyPr/>
          <a:lstStyle>
            <a:lvl1pPr>
              <a:defRPr/>
            </a:lvl1pPr>
          </a:lstStyle>
          <a:p>
            <a:pPr>
              <a:defRPr/>
            </a:pPr>
            <a:fld id="{9437F431-6B57-4D1C-B2BB-BE38DC51B1C1}" type="slidenum">
              <a:rPr lang="de-DE">
                <a:solidFill>
                  <a:prstClr val="black">
                    <a:tint val="75000"/>
                  </a:prstClr>
                </a:solidFill>
              </a:rPr>
              <a:pPr>
                <a:defRPr/>
              </a:pPr>
              <a:t>‹Nº›</a:t>
            </a:fld>
            <a:endParaRPr lang="de-DE">
              <a:solidFill>
                <a:prstClr val="black">
                  <a:tint val="75000"/>
                </a:prst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7FBBE270-A56F-4CCE-A13B-F1B1A879CCDE}" type="datetimeFigureOut">
              <a:rPr lang="de-DE">
                <a:solidFill>
                  <a:prstClr val="black">
                    <a:tint val="75000"/>
                  </a:prstClr>
                </a:solidFill>
              </a:rPr>
              <a:pPr>
                <a:defRPr/>
              </a:pPr>
              <a:t>14.04.2014</a:t>
            </a:fld>
            <a:endParaRPr lang="de-DE">
              <a:solidFill>
                <a:prstClr val="black">
                  <a:tint val="75000"/>
                </a:prstClr>
              </a:solidFill>
            </a:endParaRPr>
          </a:p>
        </p:txBody>
      </p:sp>
      <p:sp>
        <p:nvSpPr>
          <p:cNvPr id="4"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5" name="Foliennummernplatzhalter 5"/>
          <p:cNvSpPr>
            <a:spLocks noGrp="1"/>
          </p:cNvSpPr>
          <p:nvPr>
            <p:ph type="sldNum" sz="quarter" idx="12"/>
          </p:nvPr>
        </p:nvSpPr>
        <p:spPr/>
        <p:txBody>
          <a:bodyPr/>
          <a:lstStyle>
            <a:lvl1pPr>
              <a:defRPr/>
            </a:lvl1pPr>
          </a:lstStyle>
          <a:p>
            <a:pPr>
              <a:defRPr/>
            </a:pPr>
            <a:fld id="{C50C8A88-A84D-4484-8ADC-A452091A5A36}" type="slidenum">
              <a:rPr lang="de-DE">
                <a:solidFill>
                  <a:prstClr val="black">
                    <a:tint val="75000"/>
                  </a:prstClr>
                </a:solidFill>
              </a:rPr>
              <a:pPr>
                <a:defRPr/>
              </a:pPr>
              <a:t>‹Nº›</a:t>
            </a:fld>
            <a:endParaRPr lang="de-DE">
              <a:solidFill>
                <a:prstClr val="black">
                  <a:tint val="75000"/>
                </a:prstClr>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DFC9DF72-B411-4F42-B460-E04837D295E9}" type="datetimeFigureOut">
              <a:rPr lang="de-DE">
                <a:solidFill>
                  <a:prstClr val="black">
                    <a:tint val="75000"/>
                  </a:prstClr>
                </a:solidFill>
              </a:rPr>
              <a:pPr>
                <a:defRPr/>
              </a:pPr>
              <a:t>14.04.2014</a:t>
            </a:fld>
            <a:endParaRPr lang="de-DE">
              <a:solidFill>
                <a:prstClr val="black">
                  <a:tint val="75000"/>
                </a:prstClr>
              </a:solidFill>
            </a:endParaRPr>
          </a:p>
        </p:txBody>
      </p:sp>
      <p:sp>
        <p:nvSpPr>
          <p:cNvPr id="3"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4" name="Foliennummernplatzhalter 5"/>
          <p:cNvSpPr>
            <a:spLocks noGrp="1"/>
          </p:cNvSpPr>
          <p:nvPr>
            <p:ph type="sldNum" sz="quarter" idx="12"/>
          </p:nvPr>
        </p:nvSpPr>
        <p:spPr/>
        <p:txBody>
          <a:bodyPr/>
          <a:lstStyle>
            <a:lvl1pPr>
              <a:defRPr/>
            </a:lvl1pPr>
          </a:lstStyle>
          <a:p>
            <a:pPr>
              <a:defRPr/>
            </a:pPr>
            <a:fld id="{30DA4E78-B9FD-43DD-B091-6223780DA444}" type="slidenum">
              <a:rPr lang="de-DE">
                <a:solidFill>
                  <a:prstClr val="black">
                    <a:tint val="75000"/>
                  </a:prstClr>
                </a:solidFill>
              </a:rPr>
              <a:pPr>
                <a:defRPr/>
              </a:pPr>
              <a:t>‹Nº›</a:t>
            </a:fld>
            <a:endParaRPr lang="de-DE">
              <a:solidFill>
                <a:prstClr val="black">
                  <a:tint val="75000"/>
                </a:prst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324C384C-D3E8-46C7-A944-0EB539A0A5A5}" type="datetimeFigureOut">
              <a:rPr lang="de-DE">
                <a:solidFill>
                  <a:prstClr val="black">
                    <a:tint val="75000"/>
                  </a:prstClr>
                </a:solidFill>
              </a:rPr>
              <a:pPr>
                <a:defRPr/>
              </a:pPr>
              <a:t>14.04.2014</a:t>
            </a:fld>
            <a:endParaRPr lang="de-DE">
              <a:solidFill>
                <a:prstClr val="black">
                  <a:tint val="75000"/>
                </a:prstClr>
              </a:solidFill>
            </a:endParaRPr>
          </a:p>
        </p:txBody>
      </p:sp>
      <p:sp>
        <p:nvSpPr>
          <p:cNvPr id="6"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7" name="Foliennummernplatzhalter 5"/>
          <p:cNvSpPr>
            <a:spLocks noGrp="1"/>
          </p:cNvSpPr>
          <p:nvPr>
            <p:ph type="sldNum" sz="quarter" idx="12"/>
          </p:nvPr>
        </p:nvSpPr>
        <p:spPr/>
        <p:txBody>
          <a:bodyPr/>
          <a:lstStyle>
            <a:lvl1pPr>
              <a:defRPr/>
            </a:lvl1pPr>
          </a:lstStyle>
          <a:p>
            <a:pPr>
              <a:defRPr/>
            </a:pPr>
            <a:fld id="{98229FBC-C339-4F63-9BC5-4D3B43F67FE8}" type="slidenum">
              <a:rPr lang="de-DE">
                <a:solidFill>
                  <a:prstClr val="black">
                    <a:tint val="75000"/>
                  </a:prstClr>
                </a:solidFill>
              </a:rPr>
              <a:pPr>
                <a:defRPr/>
              </a:pPr>
              <a:t>‹Nº›</a:t>
            </a:fld>
            <a:endParaRPr lang="de-DE">
              <a:solidFill>
                <a:prstClr val="black">
                  <a:tint val="75000"/>
                </a:prstClr>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B4D3B0E3-A84A-46D3-B4FA-075C0D3931FB}" type="datetimeFigureOut">
              <a:rPr lang="de-DE">
                <a:solidFill>
                  <a:prstClr val="black">
                    <a:tint val="75000"/>
                  </a:prstClr>
                </a:solidFill>
              </a:rPr>
              <a:pPr>
                <a:defRPr/>
              </a:pPr>
              <a:t>14.04.2014</a:t>
            </a:fld>
            <a:endParaRPr lang="de-DE">
              <a:solidFill>
                <a:prstClr val="black">
                  <a:tint val="75000"/>
                </a:prstClr>
              </a:solidFill>
            </a:endParaRPr>
          </a:p>
        </p:txBody>
      </p:sp>
      <p:sp>
        <p:nvSpPr>
          <p:cNvPr id="6"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7" name="Foliennummernplatzhalter 5"/>
          <p:cNvSpPr>
            <a:spLocks noGrp="1"/>
          </p:cNvSpPr>
          <p:nvPr>
            <p:ph type="sldNum" sz="quarter" idx="12"/>
          </p:nvPr>
        </p:nvSpPr>
        <p:spPr/>
        <p:txBody>
          <a:bodyPr/>
          <a:lstStyle>
            <a:lvl1pPr>
              <a:defRPr/>
            </a:lvl1pPr>
          </a:lstStyle>
          <a:p>
            <a:pPr>
              <a:defRPr/>
            </a:pPr>
            <a:fld id="{085B3BD8-F2D5-49D8-9B34-FACD9667700D}" type="slidenum">
              <a:rPr lang="de-DE">
                <a:solidFill>
                  <a:prstClr val="black">
                    <a:tint val="75000"/>
                  </a:prstClr>
                </a:solidFill>
              </a:rPr>
              <a:pPr>
                <a:defRPr/>
              </a:pPr>
              <a:t>‹Nº›</a:t>
            </a:fld>
            <a:endParaRPr lang="de-DE">
              <a:solidFill>
                <a:prstClr val="black">
                  <a:tint val="75000"/>
                </a:prstClr>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058460E3-4959-417C-B817-4A87C36967A5}" type="datetimeFigureOut">
              <a:rPr lang="de-DE">
                <a:solidFill>
                  <a:prstClr val="black">
                    <a:tint val="75000"/>
                  </a:prstClr>
                </a:solidFill>
              </a:rPr>
              <a:pPr>
                <a:defRPr/>
              </a:pPr>
              <a:t>14.04.2014</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lvl1pPr>
              <a:defRPr/>
            </a:lvl1pPr>
          </a:lstStyle>
          <a:p>
            <a:pPr>
              <a:defRPr/>
            </a:pPr>
            <a:fld id="{AF7EBF4E-4FF1-4BEF-A8B4-430A597709AB}" type="slidenum">
              <a:rPr lang="de-DE">
                <a:solidFill>
                  <a:prstClr val="black">
                    <a:tint val="75000"/>
                  </a:prstClr>
                </a:solidFill>
              </a:rPr>
              <a:pPr>
                <a:defRPr/>
              </a:pPr>
              <a:t>‹Nº›</a:t>
            </a:fld>
            <a:endParaRPr lang="de-DE">
              <a:solidFill>
                <a:prstClr val="black">
                  <a:tint val="75000"/>
                </a:prstClr>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86566A41-C31C-4202-9F83-C45D6BAAAC91}" type="datetimeFigureOut">
              <a:rPr lang="de-DE">
                <a:solidFill>
                  <a:prstClr val="black">
                    <a:tint val="75000"/>
                  </a:prstClr>
                </a:solidFill>
              </a:rPr>
              <a:pPr>
                <a:defRPr/>
              </a:pPr>
              <a:t>14.04.2014</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lvl1pPr>
              <a:defRPr/>
            </a:lvl1pPr>
          </a:lstStyle>
          <a:p>
            <a:pPr>
              <a:defRPr/>
            </a:pPr>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lvl1pPr>
              <a:defRPr/>
            </a:lvl1pPr>
          </a:lstStyle>
          <a:p>
            <a:pPr>
              <a:defRPr/>
            </a:pPr>
            <a:fld id="{3555A3D7-4E55-4DC8-852B-0CC5247F52DB}" type="slidenum">
              <a:rPr lang="de-DE">
                <a:solidFill>
                  <a:prstClr val="black">
                    <a:tint val="75000"/>
                  </a:prstClr>
                </a:solidFill>
              </a:rPr>
              <a:pPr>
                <a:defRPr/>
              </a:pPr>
              <a:t>‹Nº›</a:t>
            </a:fld>
            <a:endParaRPr lang="de-DE">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7" name="1 Título"/>
          <p:cNvSpPr>
            <a:spLocks noGrp="1"/>
          </p:cNvSpPr>
          <p:nvPr>
            <p:ph type="title"/>
          </p:nvPr>
        </p:nvSpPr>
        <p:spPr>
          <a:xfrm>
            <a:off x="468313" y="939787"/>
            <a:ext cx="8229600" cy="703263"/>
          </a:xfrm>
        </p:spPr>
        <p:txBody>
          <a:bodyPr/>
          <a:lstStyle/>
          <a:p>
            <a:endParaRPr lang="es-ES" dirty="0" smtClean="0"/>
          </a:p>
        </p:txBody>
      </p:sp>
      <p:sp>
        <p:nvSpPr>
          <p:cNvPr id="8" name="2 Marcador de contenido"/>
          <p:cNvSpPr>
            <a:spLocks noGrp="1"/>
          </p:cNvSpPr>
          <p:nvPr>
            <p:ph idx="1"/>
          </p:nvPr>
        </p:nvSpPr>
        <p:spPr>
          <a:xfrm>
            <a:off x="428596" y="2143129"/>
            <a:ext cx="8215370" cy="4572019"/>
          </a:xfrm>
        </p:spPr>
        <p:txBody>
          <a:bodyPr/>
          <a:lstStyle/>
          <a:p>
            <a:endParaRPr lang="en-GB"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ólo el título">
    <p:spTree>
      <p:nvGrpSpPr>
        <p:cNvPr id="1" name=""/>
        <p:cNvGrpSpPr/>
        <p:nvPr/>
      </p:nvGrpSpPr>
      <p:grpSpPr>
        <a:xfrm>
          <a:off x="0" y="0"/>
          <a:ext cx="0" cy="0"/>
          <a:chOff x="0" y="0"/>
          <a:chExt cx="0" cy="0"/>
        </a:xfrm>
      </p:grpSpPr>
      <p:sp>
        <p:nvSpPr>
          <p:cNvPr id="3" name="1 Título"/>
          <p:cNvSpPr>
            <a:spLocks noGrp="1"/>
          </p:cNvSpPr>
          <p:nvPr>
            <p:ph type="title"/>
          </p:nvPr>
        </p:nvSpPr>
        <p:spPr>
          <a:xfrm>
            <a:off x="468313" y="939787"/>
            <a:ext cx="8229600" cy="703263"/>
          </a:xfrm>
        </p:spPr>
        <p:txBody>
          <a:bodyPr/>
          <a:lstStyle/>
          <a:p>
            <a:endParaRPr lang="es-ES" dirty="0" smtClean="0"/>
          </a:p>
        </p:txBody>
      </p:sp>
      <p:sp>
        <p:nvSpPr>
          <p:cNvPr id="4" name="2 Marcador de contenido"/>
          <p:cNvSpPr>
            <a:spLocks noGrp="1"/>
          </p:cNvSpPr>
          <p:nvPr>
            <p:ph idx="1"/>
          </p:nvPr>
        </p:nvSpPr>
        <p:spPr>
          <a:xfrm>
            <a:off x="428596" y="2143129"/>
            <a:ext cx="8401080" cy="4572019"/>
          </a:xfrm>
        </p:spPr>
        <p:txBody>
          <a:bodyPr/>
          <a:lstStyle>
            <a:lvl1pPr>
              <a:buNone/>
              <a:defRPr/>
            </a:lvl1pPr>
          </a:lstStyle>
          <a:p>
            <a:endParaRPr lang="es-ES" dirty="0" smtClean="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ido con título">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4" name="2 Marcador de contenido"/>
          <p:cNvSpPr>
            <a:spLocks noGrp="1"/>
          </p:cNvSpPr>
          <p:nvPr>
            <p:ph idx="1"/>
          </p:nvPr>
        </p:nvSpPr>
        <p:spPr>
          <a:xfrm>
            <a:off x="468313" y="1868509"/>
            <a:ext cx="8229600" cy="4632325"/>
          </a:xfrm>
        </p:spPr>
        <p:txBody>
          <a:bodyPr/>
          <a:lstStyle/>
          <a:p>
            <a:endParaRPr lang="es-ES" dirty="0" smtClean="0"/>
          </a:p>
        </p:txBody>
      </p:sp>
      <p:sp>
        <p:nvSpPr>
          <p:cNvPr id="5" name="1 Título"/>
          <p:cNvSpPr>
            <a:spLocks noGrp="1"/>
          </p:cNvSpPr>
          <p:nvPr>
            <p:ph type="title"/>
          </p:nvPr>
        </p:nvSpPr>
        <p:spPr>
          <a:xfrm>
            <a:off x="468313" y="1011226"/>
            <a:ext cx="8229600" cy="703262"/>
          </a:xfrm>
        </p:spPr>
        <p:txBody>
          <a:bodyPr/>
          <a:lstStyle/>
          <a:p>
            <a:endParaRPr lang="es-ES" dirty="0" smtClean="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4060825" y="496888"/>
            <a:ext cx="184150" cy="336550"/>
          </a:xfrm>
          <a:prstGeom prst="rect">
            <a:avLst/>
          </a:prstGeom>
          <a:noFill/>
          <a:ln w="9525">
            <a:noFill/>
            <a:miter lim="800000"/>
            <a:headEnd/>
            <a:tailEnd/>
          </a:ln>
        </p:spPr>
        <p:txBody>
          <a:bodyPr wrap="none">
            <a:spAutoFit/>
          </a:bodyPr>
          <a:lstStyle/>
          <a:p>
            <a:pPr eaLnBrk="0" hangingPunct="0"/>
            <a:endParaRPr lang="ca-ES">
              <a:latin typeface="Arial" charset="0"/>
            </a:endParaRPr>
          </a:p>
        </p:txBody>
      </p:sp>
      <p:sp>
        <p:nvSpPr>
          <p:cNvPr id="1027" name="Rectangle 21"/>
          <p:cNvSpPr>
            <a:spLocks noChangeArrowheads="1"/>
          </p:cNvSpPr>
          <p:nvPr/>
        </p:nvSpPr>
        <p:spPr bwMode="auto">
          <a:xfrm>
            <a:off x="7162800" y="0"/>
            <a:ext cx="1981200" cy="785813"/>
          </a:xfrm>
          <a:prstGeom prst="rect">
            <a:avLst/>
          </a:prstGeom>
          <a:solidFill>
            <a:schemeClr val="bg1"/>
          </a:solidFill>
          <a:ln w="9525">
            <a:noFill/>
            <a:miter lim="800000"/>
            <a:headEnd/>
            <a:tailEnd/>
          </a:ln>
        </p:spPr>
        <p:txBody>
          <a:bodyPr wrap="none" anchor="ctr"/>
          <a:lstStyle/>
          <a:p>
            <a:pPr eaLnBrk="0" hangingPunct="0"/>
            <a:endParaRPr lang="es-ES"/>
          </a:p>
        </p:txBody>
      </p:sp>
      <p:sp>
        <p:nvSpPr>
          <p:cNvPr id="1028" name="Rectangle 25"/>
          <p:cNvSpPr>
            <a:spLocks noGrp="1" noChangeArrowheads="1"/>
          </p:cNvSpPr>
          <p:nvPr>
            <p:ph type="title"/>
          </p:nvPr>
        </p:nvSpPr>
        <p:spPr bwMode="auto">
          <a:xfrm>
            <a:off x="1143000" y="1071563"/>
            <a:ext cx="7554913" cy="7032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a-ES" smtClean="0"/>
              <a:t>Haga clic para cambiar el título</a:t>
            </a:r>
            <a:br>
              <a:rPr lang="ca-ES" smtClean="0"/>
            </a:br>
            <a:endParaRPr lang="ca-ES" smtClean="0"/>
          </a:p>
        </p:txBody>
      </p:sp>
      <p:sp>
        <p:nvSpPr>
          <p:cNvPr id="1029" name="Rectangle 26"/>
          <p:cNvSpPr>
            <a:spLocks noGrp="1" noChangeArrowheads="1"/>
          </p:cNvSpPr>
          <p:nvPr>
            <p:ph type="body" idx="1"/>
          </p:nvPr>
        </p:nvSpPr>
        <p:spPr bwMode="auto">
          <a:xfrm>
            <a:off x="1143000" y="1928813"/>
            <a:ext cx="7483475" cy="36433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a-ES" smtClean="0"/>
              <a:t>Haga clic para modificar el estilo de texto del patrón</a:t>
            </a:r>
          </a:p>
          <a:p>
            <a:pPr lvl="1"/>
            <a:r>
              <a:rPr lang="ca-ES" smtClean="0"/>
              <a:t>Segundo nivel</a:t>
            </a:r>
          </a:p>
          <a:p>
            <a:pPr lvl="2"/>
            <a:r>
              <a:rPr lang="ca-ES" smtClean="0"/>
              <a:t>Tercer nivel</a:t>
            </a:r>
          </a:p>
          <a:p>
            <a:pPr lvl="3"/>
            <a:r>
              <a:rPr lang="ca-ES" smtClean="0"/>
              <a:t>Cuarto nivel</a:t>
            </a:r>
          </a:p>
          <a:p>
            <a:pPr lvl="4"/>
            <a:r>
              <a:rPr lang="ca-ES" smtClean="0"/>
              <a:t>Quinto nivel</a:t>
            </a:r>
          </a:p>
        </p:txBody>
      </p:sp>
      <p:pic>
        <p:nvPicPr>
          <p:cNvPr id="1030" name="Picture 5" descr="C:\Documents and Settings\recepcio\Configuración local\Archivos temporales de Internet\Content.Outlook\9A8XEUAP\DUQuE-Logo (2).gif"/>
          <p:cNvPicPr>
            <a:picLocks noChangeAspect="1" noChangeArrowheads="1"/>
          </p:cNvPicPr>
          <p:nvPr/>
        </p:nvPicPr>
        <p:blipFill>
          <a:blip r:embed="rId16" cstate="print"/>
          <a:srcRect/>
          <a:stretch>
            <a:fillRect/>
          </a:stretch>
        </p:blipFill>
        <p:spPr bwMode="auto">
          <a:xfrm>
            <a:off x="0" y="0"/>
            <a:ext cx="1651000" cy="785813"/>
          </a:xfrm>
          <a:prstGeom prst="rect">
            <a:avLst/>
          </a:prstGeom>
          <a:noFill/>
          <a:ln w="9525">
            <a:solidFill>
              <a:schemeClr val="bg1"/>
            </a:solidFill>
            <a:miter lim="800000"/>
            <a:headEnd/>
            <a:tailEnd/>
          </a:ln>
        </p:spPr>
      </p:pic>
      <p:pic>
        <p:nvPicPr>
          <p:cNvPr id="1031" name="Picture 11" descr="jaune"/>
          <p:cNvPicPr>
            <a:picLocks noChangeAspect="1" noChangeArrowheads="1"/>
          </p:cNvPicPr>
          <p:nvPr/>
        </p:nvPicPr>
        <p:blipFill>
          <a:blip r:embed="rId17" cstate="print"/>
          <a:srcRect/>
          <a:stretch>
            <a:fillRect/>
          </a:stretch>
        </p:blipFill>
        <p:spPr bwMode="auto">
          <a:xfrm>
            <a:off x="8072438" y="0"/>
            <a:ext cx="1071562" cy="785813"/>
          </a:xfrm>
          <a:prstGeom prst="rect">
            <a:avLst/>
          </a:prstGeom>
          <a:noFill/>
          <a:ln w="9525">
            <a:noFill/>
            <a:miter lim="800000"/>
            <a:headEnd/>
            <a:tailEnd/>
          </a:ln>
        </p:spPr>
      </p:pic>
      <p:pic>
        <p:nvPicPr>
          <p:cNvPr id="1032" name="Picture 12" descr="FP7-gen-RGB"/>
          <p:cNvPicPr>
            <a:picLocks noChangeAspect="1" noChangeArrowheads="1"/>
          </p:cNvPicPr>
          <p:nvPr/>
        </p:nvPicPr>
        <p:blipFill>
          <a:blip r:embed="rId18" cstate="print"/>
          <a:srcRect/>
          <a:stretch>
            <a:fillRect/>
          </a:stretch>
        </p:blipFill>
        <p:spPr bwMode="auto">
          <a:xfrm>
            <a:off x="7837488" y="6286500"/>
            <a:ext cx="735012" cy="571500"/>
          </a:xfrm>
          <a:prstGeom prst="rect">
            <a:avLst/>
          </a:prstGeom>
          <a:noFill/>
          <a:ln w="9525">
            <a:noFill/>
            <a:miter lim="800000"/>
            <a:headEnd/>
            <a:tailEnd/>
          </a:ln>
        </p:spPr>
      </p:pic>
      <p:sp>
        <p:nvSpPr>
          <p:cNvPr id="1033" name="22 CuadroTexto"/>
          <p:cNvSpPr txBox="1">
            <a:spLocks noChangeArrowheads="1"/>
          </p:cNvSpPr>
          <p:nvPr/>
        </p:nvSpPr>
        <p:spPr bwMode="auto">
          <a:xfrm>
            <a:off x="571500" y="6350000"/>
            <a:ext cx="8572500" cy="661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baseline="-25000">
                <a:solidFill>
                  <a:schemeClr val="tx1"/>
                </a:solidFill>
                <a:latin typeface="Trebuchet MS" pitchFamily="34" charset="0"/>
                <a:ea typeface="ヒラギノ角ゴ Pro W3" pitchFamily="1" charset="-128"/>
              </a:defRPr>
            </a:lvl1pPr>
            <a:lvl2pPr marL="742950" indent="-285750" eaLnBrk="0" hangingPunct="0">
              <a:defRPr sz="2400" baseline="-25000">
                <a:solidFill>
                  <a:schemeClr val="tx1"/>
                </a:solidFill>
                <a:latin typeface="Trebuchet MS" pitchFamily="34" charset="0"/>
                <a:ea typeface="ヒラギノ角ゴ Pro W3" pitchFamily="1" charset="-128"/>
              </a:defRPr>
            </a:lvl2pPr>
            <a:lvl3pPr marL="1143000" indent="-228600" eaLnBrk="0" hangingPunct="0">
              <a:defRPr sz="2400" baseline="-25000">
                <a:solidFill>
                  <a:schemeClr val="tx1"/>
                </a:solidFill>
                <a:latin typeface="Trebuchet MS" pitchFamily="34" charset="0"/>
                <a:ea typeface="ヒラギノ角ゴ Pro W3" pitchFamily="1" charset="-128"/>
              </a:defRPr>
            </a:lvl3pPr>
            <a:lvl4pPr marL="1600200" indent="-228600" eaLnBrk="0" hangingPunct="0">
              <a:defRPr sz="2400" baseline="-25000">
                <a:solidFill>
                  <a:schemeClr val="tx1"/>
                </a:solidFill>
                <a:latin typeface="Trebuchet MS" pitchFamily="34" charset="0"/>
                <a:ea typeface="ヒラギノ角ゴ Pro W3" pitchFamily="1" charset="-128"/>
              </a:defRPr>
            </a:lvl4pPr>
            <a:lvl5pPr marL="2057400" indent="-228600" eaLnBrk="0" hangingPunct="0">
              <a:defRPr sz="2400" baseline="-25000">
                <a:solidFill>
                  <a:schemeClr val="tx1"/>
                </a:solidFill>
                <a:latin typeface="Trebuchet MS" pitchFamily="34" charset="0"/>
                <a:ea typeface="ヒラギノ角ゴ Pro W3" pitchFamily="1" charset="-128"/>
              </a:defRPr>
            </a:lvl5pPr>
            <a:lvl6pPr marL="2514600" indent="-228600" eaLnBrk="0" fontAlgn="base" hangingPunct="0">
              <a:spcBef>
                <a:spcPct val="0"/>
              </a:spcBef>
              <a:spcAft>
                <a:spcPct val="0"/>
              </a:spcAft>
              <a:defRPr sz="2400" baseline="-25000">
                <a:solidFill>
                  <a:schemeClr val="tx1"/>
                </a:solidFill>
                <a:latin typeface="Trebuchet MS" pitchFamily="34" charset="0"/>
                <a:ea typeface="ヒラギノ角ゴ Pro W3" pitchFamily="1" charset="-128"/>
              </a:defRPr>
            </a:lvl6pPr>
            <a:lvl7pPr marL="2971800" indent="-228600" eaLnBrk="0" fontAlgn="base" hangingPunct="0">
              <a:spcBef>
                <a:spcPct val="0"/>
              </a:spcBef>
              <a:spcAft>
                <a:spcPct val="0"/>
              </a:spcAft>
              <a:defRPr sz="2400" baseline="-25000">
                <a:solidFill>
                  <a:schemeClr val="tx1"/>
                </a:solidFill>
                <a:latin typeface="Trebuchet MS" pitchFamily="34" charset="0"/>
                <a:ea typeface="ヒラギノ角ゴ Pro W3" pitchFamily="1" charset="-128"/>
              </a:defRPr>
            </a:lvl7pPr>
            <a:lvl8pPr marL="3429000" indent="-228600" eaLnBrk="0" fontAlgn="base" hangingPunct="0">
              <a:spcBef>
                <a:spcPct val="0"/>
              </a:spcBef>
              <a:spcAft>
                <a:spcPct val="0"/>
              </a:spcAft>
              <a:defRPr sz="2400" baseline="-25000">
                <a:solidFill>
                  <a:schemeClr val="tx1"/>
                </a:solidFill>
                <a:latin typeface="Trebuchet MS" pitchFamily="34" charset="0"/>
                <a:ea typeface="ヒラギノ角ゴ Pro W3" pitchFamily="1" charset="-128"/>
              </a:defRPr>
            </a:lvl8pPr>
            <a:lvl9pPr marL="3886200" indent="-228600" eaLnBrk="0" fontAlgn="base" hangingPunct="0">
              <a:spcBef>
                <a:spcPct val="0"/>
              </a:spcBef>
              <a:spcAft>
                <a:spcPct val="0"/>
              </a:spcAft>
              <a:defRPr sz="2400" baseline="-25000">
                <a:solidFill>
                  <a:schemeClr val="tx1"/>
                </a:solidFill>
                <a:latin typeface="Trebuchet MS" pitchFamily="34" charset="0"/>
                <a:ea typeface="ヒラギノ角ゴ Pro W3" pitchFamily="1" charset="-128"/>
              </a:defRPr>
            </a:lvl9pPr>
          </a:lstStyle>
          <a:p>
            <a:pPr>
              <a:defRPr/>
            </a:pPr>
            <a:endParaRPr lang="es-ES" sz="1000" baseline="0" dirty="0" smtClean="0">
              <a:cs typeface="Arial" charset="0"/>
            </a:endParaRPr>
          </a:p>
          <a:p>
            <a:pPr>
              <a:defRPr/>
            </a:pPr>
            <a:r>
              <a:rPr lang="es-ES" sz="1000" baseline="0" dirty="0" smtClean="0">
                <a:cs typeface="Arial" charset="0"/>
              </a:rPr>
              <a:t>Funded by the European Community ‘s Seventh Framework Programme FP7/2007-2013 under grant agreement nª 24188 </a:t>
            </a:r>
            <a:r>
              <a:rPr lang="es-ES" sz="1100" baseline="0" dirty="0" smtClean="0">
                <a:cs typeface="Arial" charset="0"/>
              </a:rPr>
              <a:t> </a:t>
            </a:r>
            <a:endParaRPr lang="es-ES" sz="1100" dirty="0" smtClean="0">
              <a:cs typeface="Arial" charset="0"/>
            </a:endParaRPr>
          </a:p>
          <a:p>
            <a:pPr>
              <a:defRPr/>
            </a:pPr>
            <a:endParaRPr lang="es-ES" dirty="0" smtClean="0">
              <a:cs typeface="Arial" charset="0"/>
            </a:endParaRPr>
          </a:p>
        </p:txBody>
      </p:sp>
      <p:sp>
        <p:nvSpPr>
          <p:cNvPr id="25" name="Rectangle 23"/>
          <p:cNvSpPr>
            <a:spLocks noChangeArrowheads="1"/>
          </p:cNvSpPr>
          <p:nvPr/>
        </p:nvSpPr>
        <p:spPr bwMode="auto">
          <a:xfrm flipH="1">
            <a:off x="0" y="836613"/>
            <a:ext cx="46038" cy="6021387"/>
          </a:xfrm>
          <a:prstGeom prst="rect">
            <a:avLst/>
          </a:prstGeom>
          <a:solidFill>
            <a:schemeClr val="accent3"/>
          </a:solidFill>
          <a:ln w="12700">
            <a:noFill/>
            <a:miter lim="800000"/>
            <a:headEnd type="none" w="sm" len="sm"/>
            <a:tailEnd type="none" w="sm" len="sm"/>
          </a:ln>
          <a:effectLst/>
        </p:spPr>
        <p:txBody>
          <a:bodyPr vert="vert270" wrap="none" anchor="ctr"/>
          <a:lstStyle/>
          <a:p>
            <a:pPr algn="ctr" eaLnBrk="0" hangingPunct="0">
              <a:defRPr/>
            </a:pPr>
            <a:endParaRPr lang="es-ES" sz="1400" b="1" i="1" dirty="0">
              <a:solidFill>
                <a:srgbClr val="002060"/>
              </a:solidFill>
              <a:latin typeface="+mj-lt"/>
            </a:endParaRPr>
          </a:p>
        </p:txBody>
      </p:sp>
      <p:cxnSp>
        <p:nvCxnSpPr>
          <p:cNvPr id="17" name="16 Conector recto"/>
          <p:cNvCxnSpPr/>
          <p:nvPr/>
        </p:nvCxnSpPr>
        <p:spPr bwMode="auto">
          <a:xfrm>
            <a:off x="0" y="785813"/>
            <a:ext cx="9144000" cy="1587"/>
          </a:xfrm>
          <a:prstGeom prst="line">
            <a:avLst/>
          </a:prstGeom>
          <a:ln>
            <a:solidFill>
              <a:srgbClr val="0070C0"/>
            </a:solidFill>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22" name="21 Conector recto"/>
          <p:cNvCxnSpPr/>
          <p:nvPr/>
        </p:nvCxnSpPr>
        <p:spPr bwMode="auto">
          <a:xfrm>
            <a:off x="0" y="857250"/>
            <a:ext cx="9144000" cy="1588"/>
          </a:xfrm>
          <a:prstGeom prst="line">
            <a:avLst/>
          </a:prstGeom>
          <a:ln>
            <a:solidFill>
              <a:srgbClr val="F3760E"/>
            </a:solidFill>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1037" name="83 CuadroTexto"/>
          <p:cNvSpPr txBox="1">
            <a:spLocks noChangeArrowheads="1"/>
          </p:cNvSpPr>
          <p:nvPr/>
        </p:nvSpPr>
        <p:spPr bwMode="auto">
          <a:xfrm>
            <a:off x="2071688" y="0"/>
            <a:ext cx="600075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baseline="-25000">
                <a:solidFill>
                  <a:schemeClr val="tx1"/>
                </a:solidFill>
                <a:latin typeface="Trebuchet MS" pitchFamily="34" charset="0"/>
                <a:ea typeface="ヒラギノ角ゴ Pro W3" pitchFamily="1" charset="-128"/>
              </a:defRPr>
            </a:lvl1pPr>
            <a:lvl2pPr marL="742950" indent="-285750" eaLnBrk="0" hangingPunct="0">
              <a:defRPr sz="2400" baseline="-25000">
                <a:solidFill>
                  <a:schemeClr val="tx1"/>
                </a:solidFill>
                <a:latin typeface="Trebuchet MS" pitchFamily="34" charset="0"/>
                <a:ea typeface="ヒラギノ角ゴ Pro W3" pitchFamily="1" charset="-128"/>
              </a:defRPr>
            </a:lvl2pPr>
            <a:lvl3pPr marL="1143000" indent="-228600" eaLnBrk="0" hangingPunct="0">
              <a:defRPr sz="2400" baseline="-25000">
                <a:solidFill>
                  <a:schemeClr val="tx1"/>
                </a:solidFill>
                <a:latin typeface="Trebuchet MS" pitchFamily="34" charset="0"/>
                <a:ea typeface="ヒラギノ角ゴ Pro W3" pitchFamily="1" charset="-128"/>
              </a:defRPr>
            </a:lvl3pPr>
            <a:lvl4pPr marL="1600200" indent="-228600" eaLnBrk="0" hangingPunct="0">
              <a:defRPr sz="2400" baseline="-25000">
                <a:solidFill>
                  <a:schemeClr val="tx1"/>
                </a:solidFill>
                <a:latin typeface="Trebuchet MS" pitchFamily="34" charset="0"/>
                <a:ea typeface="ヒラギノ角ゴ Pro W3" pitchFamily="1" charset="-128"/>
              </a:defRPr>
            </a:lvl4pPr>
            <a:lvl5pPr marL="2057400" indent="-228600" eaLnBrk="0" hangingPunct="0">
              <a:defRPr sz="2400" baseline="-25000">
                <a:solidFill>
                  <a:schemeClr val="tx1"/>
                </a:solidFill>
                <a:latin typeface="Trebuchet MS" pitchFamily="34" charset="0"/>
                <a:ea typeface="ヒラギノ角ゴ Pro W3" pitchFamily="1" charset="-128"/>
              </a:defRPr>
            </a:lvl5pPr>
            <a:lvl6pPr marL="2514600" indent="-228600" eaLnBrk="0" fontAlgn="base" hangingPunct="0">
              <a:spcBef>
                <a:spcPct val="0"/>
              </a:spcBef>
              <a:spcAft>
                <a:spcPct val="0"/>
              </a:spcAft>
              <a:defRPr sz="2400" baseline="-25000">
                <a:solidFill>
                  <a:schemeClr val="tx1"/>
                </a:solidFill>
                <a:latin typeface="Trebuchet MS" pitchFamily="34" charset="0"/>
                <a:ea typeface="ヒラギノ角ゴ Pro W3" pitchFamily="1" charset="-128"/>
              </a:defRPr>
            </a:lvl6pPr>
            <a:lvl7pPr marL="2971800" indent="-228600" eaLnBrk="0" fontAlgn="base" hangingPunct="0">
              <a:spcBef>
                <a:spcPct val="0"/>
              </a:spcBef>
              <a:spcAft>
                <a:spcPct val="0"/>
              </a:spcAft>
              <a:defRPr sz="2400" baseline="-25000">
                <a:solidFill>
                  <a:schemeClr val="tx1"/>
                </a:solidFill>
                <a:latin typeface="Trebuchet MS" pitchFamily="34" charset="0"/>
                <a:ea typeface="ヒラギノ角ゴ Pro W3" pitchFamily="1" charset="-128"/>
              </a:defRPr>
            </a:lvl7pPr>
            <a:lvl8pPr marL="3429000" indent="-228600" eaLnBrk="0" fontAlgn="base" hangingPunct="0">
              <a:spcBef>
                <a:spcPct val="0"/>
              </a:spcBef>
              <a:spcAft>
                <a:spcPct val="0"/>
              </a:spcAft>
              <a:defRPr sz="2400" baseline="-25000">
                <a:solidFill>
                  <a:schemeClr val="tx1"/>
                </a:solidFill>
                <a:latin typeface="Trebuchet MS" pitchFamily="34" charset="0"/>
                <a:ea typeface="ヒラギノ角ゴ Pro W3" pitchFamily="1" charset="-128"/>
              </a:defRPr>
            </a:lvl8pPr>
            <a:lvl9pPr marL="3886200" indent="-228600" eaLnBrk="0" fontAlgn="base" hangingPunct="0">
              <a:spcBef>
                <a:spcPct val="0"/>
              </a:spcBef>
              <a:spcAft>
                <a:spcPct val="0"/>
              </a:spcAft>
              <a:defRPr sz="2400" baseline="-25000">
                <a:solidFill>
                  <a:schemeClr val="tx1"/>
                </a:solidFill>
                <a:latin typeface="Trebuchet MS" pitchFamily="34" charset="0"/>
                <a:ea typeface="ヒラギノ角ゴ Pro W3" pitchFamily="1" charset="-128"/>
              </a:defRPr>
            </a:lvl9pPr>
          </a:lstStyle>
          <a:p>
            <a:pPr algn="ctr">
              <a:defRPr/>
            </a:pPr>
            <a:r>
              <a:rPr lang="en-US" sz="1800" b="1" i="1" baseline="0" smtClean="0">
                <a:solidFill>
                  <a:srgbClr val="002060"/>
                </a:solidFill>
                <a:cs typeface="Arial" charset="0"/>
              </a:rPr>
              <a:t>Deepening our Understanding  of Quality</a:t>
            </a:r>
          </a:p>
          <a:p>
            <a:pPr algn="ctr">
              <a:defRPr/>
            </a:pPr>
            <a:r>
              <a:rPr lang="en-US" sz="1800" b="1" i="1" baseline="0" smtClean="0">
                <a:solidFill>
                  <a:srgbClr val="002060"/>
                </a:solidFill>
                <a:cs typeface="Arial" charset="0"/>
              </a:rPr>
              <a:t>Improvement  in Europe</a:t>
            </a:r>
            <a:endParaRPr lang="en-US" sz="1800" b="1" i="1" smtClean="0">
              <a:solidFill>
                <a:srgbClr val="002060"/>
              </a:solidFill>
              <a:cs typeface="Arial" charset="0"/>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87" r:id="rId14"/>
  </p:sldLayoutIdLst>
  <p:hf hdr="0" ftr="0" dt="0"/>
  <p:txStyles>
    <p:titleStyle>
      <a:lvl1pPr algn="ctr" rtl="0" eaLnBrk="0" fontAlgn="base" hangingPunct="0">
        <a:spcBef>
          <a:spcPct val="0"/>
        </a:spcBef>
        <a:spcAft>
          <a:spcPct val="0"/>
        </a:spcAft>
        <a:defRPr sz="3600">
          <a:solidFill>
            <a:schemeClr val="tx2"/>
          </a:solidFill>
          <a:latin typeface="+mj-lt"/>
          <a:ea typeface="+mj-ea"/>
          <a:cs typeface="ヒラギノ角ゴ Pro W3"/>
        </a:defRPr>
      </a:lvl1pPr>
      <a:lvl2pPr algn="ctr" rtl="0" eaLnBrk="0" fontAlgn="base" hangingPunct="0">
        <a:spcBef>
          <a:spcPct val="0"/>
        </a:spcBef>
        <a:spcAft>
          <a:spcPct val="0"/>
        </a:spcAft>
        <a:defRPr sz="3600">
          <a:solidFill>
            <a:schemeClr val="tx2"/>
          </a:solidFill>
          <a:latin typeface="Trebuchet MS" pitchFamily="34" charset="0"/>
          <a:ea typeface="ヒラギノ角ゴ Pro W3" pitchFamily="1" charset="-128"/>
          <a:cs typeface="ヒラギノ角ゴ Pro W3"/>
        </a:defRPr>
      </a:lvl2pPr>
      <a:lvl3pPr algn="ctr" rtl="0" eaLnBrk="0" fontAlgn="base" hangingPunct="0">
        <a:spcBef>
          <a:spcPct val="0"/>
        </a:spcBef>
        <a:spcAft>
          <a:spcPct val="0"/>
        </a:spcAft>
        <a:defRPr sz="3600">
          <a:solidFill>
            <a:schemeClr val="tx2"/>
          </a:solidFill>
          <a:latin typeface="Trebuchet MS" pitchFamily="34" charset="0"/>
          <a:ea typeface="ヒラギノ角ゴ Pro W3" pitchFamily="1" charset="-128"/>
          <a:cs typeface="ヒラギノ角ゴ Pro W3"/>
        </a:defRPr>
      </a:lvl3pPr>
      <a:lvl4pPr algn="ctr" rtl="0" eaLnBrk="0" fontAlgn="base" hangingPunct="0">
        <a:spcBef>
          <a:spcPct val="0"/>
        </a:spcBef>
        <a:spcAft>
          <a:spcPct val="0"/>
        </a:spcAft>
        <a:defRPr sz="3600">
          <a:solidFill>
            <a:schemeClr val="tx2"/>
          </a:solidFill>
          <a:latin typeface="Trebuchet MS" pitchFamily="34" charset="0"/>
          <a:ea typeface="ヒラギノ角ゴ Pro W3" pitchFamily="1" charset="-128"/>
          <a:cs typeface="ヒラギノ角ゴ Pro W3"/>
        </a:defRPr>
      </a:lvl4pPr>
      <a:lvl5pPr algn="ctr" rtl="0" eaLnBrk="0" fontAlgn="base" hangingPunct="0">
        <a:spcBef>
          <a:spcPct val="0"/>
        </a:spcBef>
        <a:spcAft>
          <a:spcPct val="0"/>
        </a:spcAft>
        <a:defRPr sz="3600">
          <a:solidFill>
            <a:schemeClr val="tx2"/>
          </a:solidFill>
          <a:latin typeface="Trebuchet MS" pitchFamily="34" charset="0"/>
          <a:ea typeface="ヒラギノ角ゴ Pro W3" pitchFamily="1" charset="-128"/>
          <a:cs typeface="ヒラギノ角ゴ Pro W3"/>
        </a:defRPr>
      </a:lvl5pPr>
      <a:lvl6pPr marL="457200" algn="ctr" rtl="0" fontAlgn="base">
        <a:spcBef>
          <a:spcPct val="0"/>
        </a:spcBef>
        <a:spcAft>
          <a:spcPct val="0"/>
        </a:spcAft>
        <a:defRPr sz="3600">
          <a:solidFill>
            <a:schemeClr val="tx2"/>
          </a:solidFill>
          <a:latin typeface="Trebuchet MS" pitchFamily="34" charset="0"/>
          <a:ea typeface="ヒラギノ角ゴ Pro W3" pitchFamily="1" charset="-128"/>
        </a:defRPr>
      </a:lvl6pPr>
      <a:lvl7pPr marL="914400" algn="ctr" rtl="0" fontAlgn="base">
        <a:spcBef>
          <a:spcPct val="0"/>
        </a:spcBef>
        <a:spcAft>
          <a:spcPct val="0"/>
        </a:spcAft>
        <a:defRPr sz="3600">
          <a:solidFill>
            <a:schemeClr val="tx2"/>
          </a:solidFill>
          <a:latin typeface="Trebuchet MS" pitchFamily="34" charset="0"/>
          <a:ea typeface="ヒラギノ角ゴ Pro W3" pitchFamily="1" charset="-128"/>
        </a:defRPr>
      </a:lvl7pPr>
      <a:lvl8pPr marL="1371600" algn="ctr" rtl="0" fontAlgn="base">
        <a:spcBef>
          <a:spcPct val="0"/>
        </a:spcBef>
        <a:spcAft>
          <a:spcPct val="0"/>
        </a:spcAft>
        <a:defRPr sz="3600">
          <a:solidFill>
            <a:schemeClr val="tx2"/>
          </a:solidFill>
          <a:latin typeface="Trebuchet MS" pitchFamily="34" charset="0"/>
          <a:ea typeface="ヒラギノ角ゴ Pro W3" pitchFamily="1" charset="-128"/>
        </a:defRPr>
      </a:lvl8pPr>
      <a:lvl9pPr marL="1828800" algn="ctr" rtl="0" fontAlgn="base">
        <a:spcBef>
          <a:spcPct val="0"/>
        </a:spcBef>
        <a:spcAft>
          <a:spcPct val="0"/>
        </a:spcAft>
        <a:defRPr sz="3600">
          <a:solidFill>
            <a:schemeClr val="tx2"/>
          </a:solidFill>
          <a:latin typeface="Trebuchet MS" pitchFamily="34" charset="0"/>
          <a:ea typeface="ヒラギノ角ゴ Pro W3" pitchFamily="1" charset="-128"/>
        </a:defRPr>
      </a:lvl9pPr>
    </p:titleStyle>
    <p:bodyStyle>
      <a:lvl1pPr marL="342900" indent="-342900" algn="l" rtl="0" eaLnBrk="0" fontAlgn="base" hangingPunct="0">
        <a:spcBef>
          <a:spcPct val="20000"/>
        </a:spcBef>
        <a:spcAft>
          <a:spcPct val="0"/>
        </a:spcAft>
        <a:buChar char="•"/>
        <a:defRPr>
          <a:solidFill>
            <a:schemeClr val="tx1"/>
          </a:solidFill>
          <a:latin typeface="+mn-lt"/>
          <a:ea typeface="+mn-ea"/>
          <a:cs typeface="ヒラギノ角ゴ Pro W3"/>
        </a:defRPr>
      </a:lvl1pPr>
      <a:lvl2pPr marL="742950" indent="-285750" algn="l" rtl="0" eaLnBrk="0" fontAlgn="base" hangingPunct="0">
        <a:spcBef>
          <a:spcPct val="20000"/>
        </a:spcBef>
        <a:spcAft>
          <a:spcPct val="0"/>
        </a:spcAft>
        <a:buChar char="–"/>
        <a:defRPr>
          <a:solidFill>
            <a:schemeClr val="tx1"/>
          </a:solidFill>
          <a:latin typeface="+mn-lt"/>
          <a:ea typeface="+mn-ea"/>
          <a:cs typeface="ヒラギノ角ゴ Pro W3"/>
        </a:defRPr>
      </a:lvl2pPr>
      <a:lvl3pPr marL="1143000" indent="-228600" algn="l" rtl="0" eaLnBrk="0" fontAlgn="base" hangingPunct="0">
        <a:spcBef>
          <a:spcPct val="20000"/>
        </a:spcBef>
        <a:spcAft>
          <a:spcPct val="0"/>
        </a:spcAft>
        <a:buChar char="•"/>
        <a:defRPr>
          <a:solidFill>
            <a:schemeClr val="tx1"/>
          </a:solidFill>
          <a:latin typeface="+mn-lt"/>
          <a:ea typeface="+mn-ea"/>
          <a:cs typeface="ヒラギノ角ゴ Pro W3"/>
        </a:defRPr>
      </a:lvl3pPr>
      <a:lvl4pPr marL="1600200" indent="-228600" algn="l" rtl="0" eaLnBrk="0" fontAlgn="base" hangingPunct="0">
        <a:spcBef>
          <a:spcPct val="20000"/>
        </a:spcBef>
        <a:spcAft>
          <a:spcPct val="0"/>
        </a:spcAft>
        <a:buChar char="–"/>
        <a:defRPr>
          <a:solidFill>
            <a:schemeClr val="tx1"/>
          </a:solidFill>
          <a:latin typeface="+mn-lt"/>
          <a:ea typeface="+mn-ea"/>
          <a:cs typeface="ヒラギノ角ゴ Pro W3"/>
        </a:defRPr>
      </a:lvl4pPr>
      <a:lvl5pPr marL="2057400" indent="-228600" algn="l" rtl="0" eaLnBrk="0" fontAlgn="base" hangingPunct="0">
        <a:spcBef>
          <a:spcPct val="20000"/>
        </a:spcBef>
        <a:spcAft>
          <a:spcPct val="0"/>
        </a:spcAft>
        <a:buChar char="»"/>
        <a:defRPr>
          <a:solidFill>
            <a:schemeClr val="tx1"/>
          </a:solidFill>
          <a:latin typeface="+mj-lt"/>
          <a:ea typeface="+mn-ea"/>
          <a:cs typeface="ヒラギノ角ゴ Pro W3"/>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2051"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cs typeface="Arial" charset="0"/>
              </a:defRPr>
            </a:lvl1pPr>
          </a:lstStyle>
          <a:p>
            <a:pPr>
              <a:defRPr/>
            </a:pPr>
            <a:fld id="{4B29F6F8-BED0-4223-814D-BFA713B97CB7}" type="datetimeFigureOut">
              <a:rPr lang="de-DE"/>
              <a:pPr>
                <a:defRPr/>
              </a:pPr>
              <a:t>14.04.2014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cs typeface="Arial" charset="0"/>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cs typeface="Arial" charset="0"/>
              </a:defRPr>
            </a:lvl1pPr>
          </a:lstStyle>
          <a:p>
            <a:pPr>
              <a:defRPr/>
            </a:pPr>
            <a:fld id="{9DFD66AE-CDCA-4DF5-8B15-16B3F2E0D187}" type="slidenum">
              <a:rPr lang="de-DE"/>
              <a:pPr>
                <a:defRPr/>
              </a:pPr>
              <a:t>‹Nº›</a:t>
            </a:fld>
            <a:endParaRPr lang="de-DE"/>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2051"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cs typeface="Arial" charset="0"/>
              </a:defRPr>
            </a:lvl1pPr>
          </a:lstStyle>
          <a:p>
            <a:pPr>
              <a:defRPr/>
            </a:pPr>
            <a:fld id="{4B29F6F8-BED0-4223-814D-BFA713B97CB7}" type="datetimeFigureOut">
              <a:rPr lang="de-DE">
                <a:solidFill>
                  <a:prstClr val="black">
                    <a:tint val="75000"/>
                  </a:prstClr>
                </a:solidFill>
              </a:rPr>
              <a:pPr>
                <a:defRPr/>
              </a:pPr>
              <a:t>14.04.2014</a:t>
            </a:fld>
            <a:endParaRPr lang="de-DE">
              <a:solidFill>
                <a:prstClr val="black">
                  <a:tint val="75000"/>
                </a:prstClr>
              </a:solidFill>
            </a:endParaRPr>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cs typeface="Arial" charset="0"/>
              </a:defRPr>
            </a:lvl1pPr>
          </a:lstStyle>
          <a:p>
            <a:pPr>
              <a:defRPr/>
            </a:pPr>
            <a:endParaRPr lang="de-DE">
              <a:solidFill>
                <a:prstClr val="black">
                  <a:tint val="75000"/>
                </a:prstClr>
              </a:solidFill>
            </a:endParaRP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cs typeface="Arial" charset="0"/>
              </a:defRPr>
            </a:lvl1pPr>
          </a:lstStyle>
          <a:p>
            <a:pPr>
              <a:defRPr/>
            </a:pPr>
            <a:fld id="{9DFD66AE-CDCA-4DF5-8B15-16B3F2E0D187}" type="slidenum">
              <a:rPr lang="de-DE">
                <a:solidFill>
                  <a:prstClr val="black">
                    <a:tint val="75000"/>
                  </a:prstClr>
                </a:solidFill>
              </a:rPr>
              <a:pPr>
                <a:defRPr/>
              </a:pPr>
              <a:t>‹Nº›</a:t>
            </a:fld>
            <a:endParaRPr lang="de-DE">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2051"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cs typeface="Arial" charset="0"/>
              </a:defRPr>
            </a:lvl1pPr>
          </a:lstStyle>
          <a:p>
            <a:pPr>
              <a:defRPr/>
            </a:pPr>
            <a:fld id="{4B29F6F8-BED0-4223-814D-BFA713B97CB7}" type="datetimeFigureOut">
              <a:rPr lang="de-DE">
                <a:solidFill>
                  <a:prstClr val="black">
                    <a:tint val="75000"/>
                  </a:prstClr>
                </a:solidFill>
              </a:rPr>
              <a:pPr>
                <a:defRPr/>
              </a:pPr>
              <a:t>14.04.2014</a:t>
            </a:fld>
            <a:endParaRPr lang="de-DE">
              <a:solidFill>
                <a:prstClr val="black">
                  <a:tint val="75000"/>
                </a:prstClr>
              </a:solidFill>
            </a:endParaRPr>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cs typeface="Arial" charset="0"/>
              </a:defRPr>
            </a:lvl1pPr>
          </a:lstStyle>
          <a:p>
            <a:pPr>
              <a:defRPr/>
            </a:pPr>
            <a:endParaRPr lang="de-DE">
              <a:solidFill>
                <a:prstClr val="black">
                  <a:tint val="75000"/>
                </a:prstClr>
              </a:solidFill>
            </a:endParaRP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cs typeface="Arial" charset="0"/>
              </a:defRPr>
            </a:lvl1pPr>
          </a:lstStyle>
          <a:p>
            <a:pPr>
              <a:defRPr/>
            </a:pPr>
            <a:fld id="{9DFD66AE-CDCA-4DF5-8B15-16B3F2E0D187}" type="slidenum">
              <a:rPr lang="de-DE">
                <a:solidFill>
                  <a:prstClr val="black">
                    <a:tint val="75000"/>
                  </a:prstClr>
                </a:solidFill>
              </a:rPr>
              <a:pPr>
                <a:defRPr/>
              </a:pPr>
              <a:t>‹Nº›</a:t>
            </a:fld>
            <a:endParaRPr lang="de-DE">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5.xml"/><Relationship Id="rId5" Type="http://schemas.openxmlformats.org/officeDocument/2006/relationships/image" Target="../media/image8.jpeg"/><Relationship Id="rId4" Type="http://schemas.openxmlformats.org/officeDocument/2006/relationships/image" Target="../media/image7.gi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Título"/>
          <p:cNvSpPr>
            <a:spLocks noGrp="1"/>
          </p:cNvSpPr>
          <p:nvPr>
            <p:ph type="ctrTitle"/>
          </p:nvPr>
        </p:nvSpPr>
        <p:spPr>
          <a:xfrm>
            <a:off x="685800" y="1557338"/>
            <a:ext cx="7772400" cy="1366837"/>
          </a:xfrm>
        </p:spPr>
        <p:txBody>
          <a:bodyPr/>
          <a:lstStyle/>
          <a:p>
            <a:pPr eaLnBrk="1" hangingPunct="1"/>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sz="3200" b="1" dirty="0" smtClean="0"/>
              <a:t> </a:t>
            </a:r>
            <a:r>
              <a:rPr lang="es-ES" sz="3200" b="1" dirty="0" err="1" smtClean="0"/>
              <a:t>Deepening</a:t>
            </a:r>
            <a:r>
              <a:rPr lang="es-ES" sz="3200" b="1" dirty="0" smtClean="0"/>
              <a:t> </a:t>
            </a:r>
            <a:r>
              <a:rPr lang="es-ES" sz="3200" b="1" dirty="0" err="1" smtClean="0"/>
              <a:t>our</a:t>
            </a:r>
            <a:r>
              <a:rPr lang="es-ES" sz="3200" b="1" dirty="0" smtClean="0"/>
              <a:t> </a:t>
            </a:r>
            <a:r>
              <a:rPr lang="es-ES" sz="3200" b="1" dirty="0" err="1" smtClean="0"/>
              <a:t>Understanding</a:t>
            </a:r>
            <a:r>
              <a:rPr lang="es-ES" sz="3200" b="1" dirty="0" smtClean="0"/>
              <a:t> of </a:t>
            </a:r>
            <a:r>
              <a:rPr lang="es-ES" sz="3200" b="1" dirty="0" err="1" smtClean="0"/>
              <a:t>Quality</a:t>
            </a:r>
            <a:r>
              <a:rPr lang="es-ES" sz="3200" b="1" dirty="0" smtClean="0"/>
              <a:t> </a:t>
            </a:r>
            <a:r>
              <a:rPr lang="es-ES" sz="3200" b="1" dirty="0" err="1" smtClean="0"/>
              <a:t>Improvement</a:t>
            </a:r>
            <a:r>
              <a:rPr lang="es-ES" sz="3200" b="1" dirty="0" smtClean="0"/>
              <a:t> in Europe </a:t>
            </a: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sz="1400" dirty="0" smtClean="0"/>
              <a:t/>
            </a:r>
            <a:br>
              <a:rPr lang="es-ES" sz="1400" dirty="0" smtClean="0"/>
            </a:br>
            <a:r>
              <a:rPr lang="es-ES" sz="2800" dirty="0" smtClean="0"/>
              <a:t/>
            </a:r>
            <a:br>
              <a:rPr lang="es-ES" sz="2800" dirty="0" smtClean="0"/>
            </a:br>
            <a:r>
              <a:rPr lang="es-ES" sz="3200" dirty="0" smtClean="0"/>
              <a:t/>
            </a:r>
            <a:br>
              <a:rPr lang="es-ES" sz="3200" dirty="0" smtClean="0"/>
            </a:br>
            <a:endParaRPr lang="es-ES" dirty="0" smtClean="0"/>
          </a:p>
        </p:txBody>
      </p:sp>
      <p:pic>
        <p:nvPicPr>
          <p:cNvPr id="3076" name="Picture 2"/>
          <p:cNvPicPr>
            <a:picLocks noGrp="1" noChangeAspect="1" noChangeArrowheads="1"/>
          </p:cNvPicPr>
          <p:nvPr>
            <p:ph idx="1"/>
          </p:nvPr>
        </p:nvPicPr>
        <p:blipFill>
          <a:blip r:embed="rId3" cstate="print"/>
          <a:srcRect/>
          <a:stretch>
            <a:fillRect/>
          </a:stretch>
        </p:blipFill>
        <p:spPr>
          <a:xfrm>
            <a:off x="684213" y="4581525"/>
            <a:ext cx="1776412" cy="1720850"/>
          </a:xfrm>
        </p:spPr>
      </p:pic>
      <p:cxnSp>
        <p:nvCxnSpPr>
          <p:cNvPr id="3077" name="Gerade Verbindung 2"/>
          <p:cNvCxnSpPr>
            <a:cxnSpLocks noChangeShapeType="1"/>
          </p:cNvCxnSpPr>
          <p:nvPr/>
        </p:nvCxnSpPr>
        <p:spPr bwMode="auto">
          <a:xfrm>
            <a:off x="755650" y="2997200"/>
            <a:ext cx="7632700" cy="0"/>
          </a:xfrm>
          <a:prstGeom prst="line">
            <a:avLst/>
          </a:prstGeom>
          <a:noFill/>
          <a:ln w="9525" algn="ctr">
            <a:solidFill>
              <a:schemeClr val="tx1"/>
            </a:solidFill>
            <a:round/>
            <a:headEnd/>
            <a:tailEnd/>
          </a:ln>
        </p:spPr>
      </p:cxnSp>
      <p:sp>
        <p:nvSpPr>
          <p:cNvPr id="3078" name="1 Título"/>
          <p:cNvSpPr txBox="1">
            <a:spLocks/>
          </p:cNvSpPr>
          <p:nvPr/>
        </p:nvSpPr>
        <p:spPr bwMode="auto">
          <a:xfrm>
            <a:off x="687388" y="3176588"/>
            <a:ext cx="7772400" cy="612775"/>
          </a:xfrm>
          <a:prstGeom prst="rect">
            <a:avLst/>
          </a:prstGeom>
          <a:noFill/>
          <a:ln w="9525">
            <a:noFill/>
            <a:miter lim="800000"/>
            <a:headEnd/>
            <a:tailEnd/>
          </a:ln>
        </p:spPr>
        <p:txBody>
          <a:bodyPr anchor="ctr"/>
          <a:lstStyle/>
          <a:p>
            <a:pPr algn="ctr"/>
            <a:r>
              <a:rPr lang="en-US" sz="2800" dirty="0" smtClean="0">
                <a:solidFill>
                  <a:schemeClr val="tx2"/>
                </a:solidFill>
              </a:rPr>
              <a:t/>
            </a:r>
            <a:br>
              <a:rPr lang="en-US" sz="2800" dirty="0" smtClean="0">
                <a:solidFill>
                  <a:schemeClr val="tx2"/>
                </a:solidFill>
              </a:rPr>
            </a:br>
            <a:r>
              <a:rPr lang="en-US" sz="2800" dirty="0" smtClean="0">
                <a:solidFill>
                  <a:schemeClr val="tx2"/>
                </a:solidFill>
              </a:rPr>
              <a:t/>
            </a:r>
            <a:br>
              <a:rPr lang="en-US" sz="2800" dirty="0" smtClean="0">
                <a:solidFill>
                  <a:schemeClr val="tx2"/>
                </a:solidFill>
              </a:rPr>
            </a:br>
            <a:r>
              <a:rPr lang="en-US" sz="2800" dirty="0" smtClean="0">
                <a:solidFill>
                  <a:schemeClr val="tx2"/>
                </a:solidFill>
              </a:rPr>
              <a:t/>
            </a:r>
            <a:br>
              <a:rPr lang="en-US" sz="2800" dirty="0" smtClean="0">
                <a:solidFill>
                  <a:schemeClr val="tx2"/>
                </a:solidFill>
              </a:rPr>
            </a:br>
            <a:r>
              <a:rPr lang="en-US" sz="2800" dirty="0" smtClean="0">
                <a:solidFill>
                  <a:schemeClr val="tx2"/>
                </a:solidFill>
              </a:rPr>
              <a:t/>
            </a:r>
            <a:br>
              <a:rPr lang="en-US" sz="2800" dirty="0" smtClean="0">
                <a:solidFill>
                  <a:schemeClr val="tx2"/>
                </a:solidFill>
              </a:rPr>
            </a:br>
            <a:r>
              <a:rPr lang="en-US" sz="2800" dirty="0" smtClean="0">
                <a:solidFill>
                  <a:schemeClr val="tx2"/>
                </a:solidFill>
              </a:rPr>
              <a:t/>
            </a:r>
            <a:br>
              <a:rPr lang="en-US" sz="2800" dirty="0" smtClean="0">
                <a:solidFill>
                  <a:schemeClr val="tx2"/>
                </a:solidFill>
              </a:rPr>
            </a:br>
            <a:r>
              <a:rPr lang="en-US" sz="2800" dirty="0" smtClean="0">
                <a:solidFill>
                  <a:schemeClr val="tx2"/>
                </a:solidFill>
              </a:rPr>
              <a:t/>
            </a:r>
            <a:br>
              <a:rPr lang="en-US" sz="2800" dirty="0" smtClean="0">
                <a:solidFill>
                  <a:schemeClr val="tx2"/>
                </a:solidFill>
              </a:rPr>
            </a:br>
            <a:r>
              <a:rPr lang="en-US" sz="2800" dirty="0" smtClean="0">
                <a:solidFill>
                  <a:schemeClr val="tx2"/>
                </a:solidFill>
              </a:rPr>
              <a:t>Rosa Sunol </a:t>
            </a:r>
            <a:r>
              <a:rPr lang="en-US" sz="2800" dirty="0" smtClean="0">
                <a:solidFill>
                  <a:schemeClr val="tx2"/>
                </a:solidFill>
              </a:rPr>
              <a:t>and Oliver Groene </a:t>
            </a:r>
          </a:p>
          <a:p>
            <a:pPr algn="ctr"/>
            <a:r>
              <a:rPr lang="en-US" sz="2800" dirty="0" smtClean="0">
                <a:solidFill>
                  <a:schemeClr val="tx2"/>
                </a:solidFill>
              </a:rPr>
              <a:t>on </a:t>
            </a:r>
            <a:r>
              <a:rPr lang="en-US" sz="2800" dirty="0" smtClean="0">
                <a:solidFill>
                  <a:schemeClr val="tx2"/>
                </a:solidFill>
              </a:rPr>
              <a:t>behalf of the DUQuE Consortium</a:t>
            </a:r>
            <a:br>
              <a:rPr lang="en-US" sz="2800" dirty="0" smtClean="0">
                <a:solidFill>
                  <a:schemeClr val="tx2"/>
                </a:solidFill>
              </a:rPr>
            </a:br>
            <a:r>
              <a:rPr lang="en-US" sz="2800" dirty="0" smtClean="0">
                <a:solidFill>
                  <a:schemeClr val="tx2"/>
                </a:solidFill>
              </a:rPr>
              <a:t/>
            </a:r>
            <a:br>
              <a:rPr lang="en-US" sz="2800" dirty="0" smtClean="0">
                <a:solidFill>
                  <a:schemeClr val="tx2"/>
                </a:solidFill>
              </a:rPr>
            </a:br>
            <a:r>
              <a:rPr lang="en-US" sz="2800" dirty="0" smtClean="0">
                <a:solidFill>
                  <a:schemeClr val="tx2"/>
                </a:solidFill>
              </a:rPr>
              <a:t/>
            </a:r>
            <a:br>
              <a:rPr lang="en-US" sz="2800" dirty="0" smtClean="0">
                <a:solidFill>
                  <a:schemeClr val="tx2"/>
                </a:solidFill>
              </a:rPr>
            </a:br>
            <a:r>
              <a:rPr lang="en-US" sz="2800" dirty="0" smtClean="0">
                <a:solidFill>
                  <a:schemeClr val="tx2"/>
                </a:solidFill>
              </a:rPr>
              <a:t/>
            </a:r>
            <a:br>
              <a:rPr lang="en-US" sz="2800" dirty="0" smtClean="0">
                <a:solidFill>
                  <a:schemeClr val="tx2"/>
                </a:solidFill>
              </a:rPr>
            </a:br>
            <a:r>
              <a:rPr lang="en-US" sz="2800" dirty="0" smtClean="0">
                <a:solidFill>
                  <a:schemeClr val="tx2"/>
                </a:solidFill>
              </a:rPr>
              <a:t/>
            </a:r>
            <a:br>
              <a:rPr lang="en-US" sz="2800" dirty="0" smtClean="0">
                <a:solidFill>
                  <a:schemeClr val="tx2"/>
                </a:solidFill>
              </a:rPr>
            </a:br>
            <a:r>
              <a:rPr lang="en-US" sz="2800" dirty="0" smtClean="0">
                <a:solidFill>
                  <a:schemeClr val="tx2"/>
                </a:solidFill>
              </a:rPr>
              <a:t/>
            </a:r>
            <a:br>
              <a:rPr lang="en-US" sz="2800" dirty="0" smtClean="0">
                <a:solidFill>
                  <a:schemeClr val="tx2"/>
                </a:solidFill>
              </a:rPr>
            </a:br>
            <a:r>
              <a:rPr lang="en-US" sz="2800" dirty="0" smtClean="0">
                <a:solidFill>
                  <a:schemeClr val="tx2"/>
                </a:solidFill>
              </a:rPr>
              <a:t/>
            </a:r>
            <a:br>
              <a:rPr lang="en-US" sz="2800" dirty="0" smtClean="0">
                <a:solidFill>
                  <a:schemeClr val="tx2"/>
                </a:solidFill>
              </a:rPr>
            </a:br>
            <a:r>
              <a:rPr lang="en-US" sz="2800" dirty="0" smtClean="0">
                <a:solidFill>
                  <a:schemeClr val="tx2"/>
                </a:solidFill>
              </a:rPr>
              <a:t/>
            </a:r>
            <a:br>
              <a:rPr lang="en-US" sz="2800" dirty="0" smtClean="0">
                <a:solidFill>
                  <a:schemeClr val="tx2"/>
                </a:solidFill>
              </a:rPr>
            </a:br>
            <a:endParaRPr lang="en-US" sz="2800"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Marcador de contenido"/>
          <p:cNvSpPr>
            <a:spLocks noGrp="1"/>
          </p:cNvSpPr>
          <p:nvPr>
            <p:ph idx="1"/>
          </p:nvPr>
        </p:nvSpPr>
        <p:spPr>
          <a:xfrm>
            <a:off x="468313" y="1773238"/>
            <a:ext cx="8280400" cy="4525962"/>
          </a:xfrm>
        </p:spPr>
        <p:txBody>
          <a:bodyPr/>
          <a:lstStyle/>
          <a:p>
            <a:pPr>
              <a:buFontTx/>
              <a:buNone/>
            </a:pPr>
            <a:r>
              <a:rPr lang="en-US" sz="1800" b="1" u="sng" dirty="0" smtClean="0"/>
              <a:t>Applicable to ALL 30 hospitals</a:t>
            </a:r>
          </a:p>
          <a:p>
            <a:pPr lvl="2">
              <a:buFont typeface="Wingdings" pitchFamily="2" charset="2"/>
              <a:buChar char="q"/>
            </a:pPr>
            <a:r>
              <a:rPr lang="en-US" sz="1800" dirty="0" smtClean="0"/>
              <a:t>&gt; = 130 beds</a:t>
            </a:r>
          </a:p>
          <a:p>
            <a:pPr lvl="2">
              <a:buFont typeface="Wingdings" pitchFamily="2" charset="2"/>
              <a:buChar char="q"/>
            </a:pPr>
            <a:r>
              <a:rPr lang="en-US" sz="1800" dirty="0" smtClean="0"/>
              <a:t> General hospitals /Provide care for the four conditions  studied</a:t>
            </a:r>
          </a:p>
          <a:p>
            <a:pPr lvl="4">
              <a:buFont typeface="Wingdings" pitchFamily="2" charset="2"/>
              <a:buChar char="ü"/>
            </a:pPr>
            <a:r>
              <a:rPr lang="en-US" sz="1800" dirty="0" smtClean="0"/>
              <a:t>Acute Myocardial Infarction (AMI)</a:t>
            </a:r>
          </a:p>
          <a:p>
            <a:pPr lvl="4">
              <a:buFont typeface="Wingdings" pitchFamily="2" charset="2"/>
              <a:buChar char="ü"/>
            </a:pPr>
            <a:r>
              <a:rPr lang="en-US" sz="1800" dirty="0" smtClean="0"/>
              <a:t>Stroke	</a:t>
            </a:r>
          </a:p>
          <a:p>
            <a:pPr lvl="4">
              <a:buFont typeface="Wingdings" pitchFamily="2" charset="2"/>
              <a:buChar char="ü"/>
            </a:pPr>
            <a:r>
              <a:rPr lang="en-US" sz="1800" dirty="0" smtClean="0"/>
              <a:t>Hip Fracture</a:t>
            </a:r>
          </a:p>
          <a:p>
            <a:pPr lvl="4">
              <a:buFont typeface="Wingdings" pitchFamily="2" charset="2"/>
              <a:buChar char="ü"/>
            </a:pPr>
            <a:r>
              <a:rPr lang="en-US" sz="1800" dirty="0" smtClean="0"/>
              <a:t>Deliveries</a:t>
            </a:r>
          </a:p>
          <a:p>
            <a:pPr lvl="4">
              <a:buFont typeface="Wingdings" pitchFamily="2" charset="2"/>
              <a:buChar char="ü"/>
            </a:pPr>
            <a:endParaRPr lang="en-US" sz="1800" dirty="0" smtClean="0"/>
          </a:p>
          <a:p>
            <a:pPr>
              <a:buFontTx/>
              <a:buNone/>
            </a:pPr>
            <a:r>
              <a:rPr lang="en-US" sz="1800" b="1" u="sng" dirty="0" smtClean="0"/>
              <a:t>Applicable only to the 12 hospitals for the in-depth study</a:t>
            </a:r>
          </a:p>
          <a:p>
            <a:pPr>
              <a:buFontTx/>
              <a:buNone/>
            </a:pPr>
            <a:endParaRPr lang="en-US" sz="1800" b="1" u="sng" dirty="0" smtClean="0"/>
          </a:p>
          <a:p>
            <a:pPr lvl="2">
              <a:buFont typeface="Wingdings" pitchFamily="2" charset="2"/>
              <a:buChar char="q"/>
            </a:pPr>
            <a:r>
              <a:rPr lang="en-US" sz="1800" dirty="0" smtClean="0"/>
              <a:t> Volume of care provided to ensure recruitment of patients in given timeframe (30 valid cases in 4-5months per condition)</a:t>
            </a:r>
          </a:p>
          <a:p>
            <a:pPr marL="342900" lvl="1" indent="-342900">
              <a:buFontTx/>
              <a:buNone/>
            </a:pPr>
            <a:endParaRPr lang="en-US" sz="1600" dirty="0" smtClean="0"/>
          </a:p>
          <a:p>
            <a:pPr marL="342900" lvl="1" indent="-342900">
              <a:buFontTx/>
              <a:buNone/>
            </a:pPr>
            <a:endParaRPr lang="en-US" sz="1600" dirty="0" smtClean="0"/>
          </a:p>
        </p:txBody>
      </p:sp>
      <p:sp>
        <p:nvSpPr>
          <p:cNvPr id="19459" name="2 Título"/>
          <p:cNvSpPr>
            <a:spLocks noGrp="1"/>
          </p:cNvSpPr>
          <p:nvPr>
            <p:ph type="title"/>
          </p:nvPr>
        </p:nvSpPr>
        <p:spPr>
          <a:xfrm>
            <a:off x="468313" y="939800"/>
            <a:ext cx="8229600" cy="688975"/>
          </a:xfrm>
        </p:spPr>
        <p:txBody>
          <a:bodyPr/>
          <a:lstStyle/>
          <a:p>
            <a:r>
              <a:rPr lang="en-US" sz="3200" b="1" dirty="0" smtClean="0"/>
              <a:t>Hospitals inclusion criteria</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a:xfrm>
            <a:off x="323850" y="765175"/>
            <a:ext cx="8820150" cy="792163"/>
          </a:xfrm>
        </p:spPr>
        <p:txBody>
          <a:bodyPr/>
          <a:lstStyle/>
          <a:p>
            <a:pPr eaLnBrk="1" hangingPunct="1"/>
            <a:r>
              <a:rPr lang="en-US" sz="2800" b="1" smtClean="0"/>
              <a:t>Countries and Hospitals participation</a:t>
            </a:r>
          </a:p>
        </p:txBody>
      </p:sp>
      <p:sp>
        <p:nvSpPr>
          <p:cNvPr id="18435" name="10 Marcador de contenido"/>
          <p:cNvSpPr>
            <a:spLocks noGrp="1"/>
          </p:cNvSpPr>
          <p:nvPr>
            <p:ph sz="half" idx="2"/>
          </p:nvPr>
        </p:nvSpPr>
        <p:spPr/>
        <p:txBody>
          <a:bodyPr/>
          <a:lstStyle/>
          <a:p>
            <a:endParaRPr lang="es-ES" smtClean="0"/>
          </a:p>
        </p:txBody>
      </p:sp>
      <p:sp>
        <p:nvSpPr>
          <p:cNvPr id="18436" name="11 Marcador de texto"/>
          <p:cNvSpPr>
            <a:spLocks noGrp="1"/>
          </p:cNvSpPr>
          <p:nvPr>
            <p:ph type="body" sz="quarter" idx="3"/>
          </p:nvPr>
        </p:nvSpPr>
        <p:spPr>
          <a:xfrm>
            <a:off x="4645025" y="1844824"/>
            <a:ext cx="4498975" cy="669925"/>
          </a:xfrm>
        </p:spPr>
        <p:txBody>
          <a:bodyPr/>
          <a:lstStyle/>
          <a:p>
            <a:pPr algn="ctr"/>
            <a:endParaRPr lang="en-US" sz="1600" u="sng" dirty="0" smtClean="0"/>
          </a:p>
          <a:p>
            <a:pPr algn="ctr"/>
            <a:endParaRPr lang="en-US" sz="1600" u="sng" dirty="0" smtClean="0"/>
          </a:p>
          <a:p>
            <a:pPr algn="ctr"/>
            <a:r>
              <a:rPr lang="en-US" sz="1600" dirty="0" smtClean="0"/>
              <a:t>Participation and Activities at country level</a:t>
            </a:r>
          </a:p>
          <a:p>
            <a:pPr algn="ctr"/>
            <a:endParaRPr lang="en-US" sz="1600" u="sng" dirty="0" smtClean="0"/>
          </a:p>
        </p:txBody>
      </p:sp>
      <p:sp>
        <p:nvSpPr>
          <p:cNvPr id="18437" name="12 Marcador de contenido"/>
          <p:cNvSpPr>
            <a:spLocks noGrp="1"/>
          </p:cNvSpPr>
          <p:nvPr>
            <p:ph sz="quarter" idx="4"/>
          </p:nvPr>
        </p:nvSpPr>
        <p:spPr>
          <a:xfrm>
            <a:off x="4716016" y="1988840"/>
            <a:ext cx="4041775" cy="1943100"/>
          </a:xfrm>
        </p:spPr>
        <p:txBody>
          <a:bodyPr/>
          <a:lstStyle/>
          <a:p>
            <a:pPr>
              <a:buFontTx/>
              <a:buNone/>
            </a:pPr>
            <a:endParaRPr lang="en-US" sz="1600" b="1" dirty="0" smtClean="0"/>
          </a:p>
          <a:p>
            <a:pPr>
              <a:buFont typeface="Wingdings" pitchFamily="2" charset="2"/>
              <a:buChar char="q"/>
            </a:pPr>
            <a:r>
              <a:rPr lang="en-US" sz="1600" b="1" dirty="0" smtClean="0"/>
              <a:t>30 hospitals</a:t>
            </a:r>
          </a:p>
          <a:p>
            <a:pPr>
              <a:buFontTx/>
              <a:buNone/>
            </a:pPr>
            <a:r>
              <a:rPr lang="en-US" sz="1600" b="1" dirty="0" smtClean="0"/>
              <a:t>    Activities: </a:t>
            </a:r>
          </a:p>
          <a:p>
            <a:pPr>
              <a:buFontTx/>
              <a:buNone/>
            </a:pPr>
            <a:r>
              <a:rPr lang="en-US" sz="1600" b="1" dirty="0" smtClean="0"/>
              <a:t>    - </a:t>
            </a:r>
            <a:r>
              <a:rPr lang="en-US" sz="1600" u="sng" dirty="0" smtClean="0"/>
              <a:t>Surveys to professionals </a:t>
            </a:r>
            <a:r>
              <a:rPr lang="en-US" sz="1200" dirty="0" smtClean="0"/>
              <a:t>(management directors, quality coordinators and </a:t>
            </a:r>
            <a:r>
              <a:rPr lang="en-US" sz="1200" dirty="0" err="1" smtClean="0"/>
              <a:t>prof</a:t>
            </a:r>
            <a:r>
              <a:rPr lang="en-US" sz="1200" dirty="0" smtClean="0"/>
              <a:t>. leaders)</a:t>
            </a:r>
          </a:p>
          <a:p>
            <a:pPr>
              <a:buFontTx/>
              <a:buNone/>
            </a:pPr>
            <a:r>
              <a:rPr lang="en-US" sz="1600" dirty="0" smtClean="0"/>
              <a:t>	- </a:t>
            </a:r>
            <a:r>
              <a:rPr lang="en-US" sz="1600" u="sng" dirty="0" smtClean="0"/>
              <a:t>Administrative Data</a:t>
            </a:r>
          </a:p>
          <a:p>
            <a:pPr>
              <a:buFontTx/>
              <a:buNone/>
            </a:pPr>
            <a:endParaRPr lang="en-US" sz="1600" u="sng" dirty="0" smtClean="0"/>
          </a:p>
          <a:p>
            <a:pPr>
              <a:buFont typeface="Wingdings" pitchFamily="2" charset="2"/>
              <a:buChar char="q"/>
            </a:pPr>
            <a:r>
              <a:rPr lang="en-US" sz="1600" b="1" dirty="0" smtClean="0"/>
              <a:t>12 hospitals </a:t>
            </a:r>
            <a:r>
              <a:rPr lang="en-US" sz="1600" dirty="0" smtClean="0"/>
              <a:t>(from the previous 30) </a:t>
            </a:r>
          </a:p>
          <a:p>
            <a:pPr>
              <a:buFontTx/>
              <a:buNone/>
            </a:pPr>
            <a:r>
              <a:rPr lang="en-US" sz="1600" dirty="0" smtClean="0"/>
              <a:t>     Additionally performed the following  </a:t>
            </a:r>
          </a:p>
          <a:p>
            <a:pPr>
              <a:buFontTx/>
              <a:buNone/>
            </a:pPr>
            <a:r>
              <a:rPr lang="en-US" sz="1600" b="1" dirty="0" smtClean="0"/>
              <a:t>     Activities: </a:t>
            </a:r>
          </a:p>
          <a:p>
            <a:pPr>
              <a:buFontTx/>
              <a:buNone/>
            </a:pPr>
            <a:r>
              <a:rPr lang="en-US" sz="1600" dirty="0" smtClean="0"/>
              <a:t>     - </a:t>
            </a:r>
            <a:r>
              <a:rPr lang="en-US" sz="1600" u="sng" dirty="0" smtClean="0"/>
              <a:t>Surveys to professionals </a:t>
            </a:r>
            <a:r>
              <a:rPr lang="en-US" sz="1200" dirty="0" smtClean="0"/>
              <a:t>(Chiefs of Department and professionals</a:t>
            </a:r>
          </a:p>
          <a:p>
            <a:pPr>
              <a:buFontTx/>
              <a:buNone/>
            </a:pPr>
            <a:r>
              <a:rPr lang="en-US" sz="1600" dirty="0" smtClean="0"/>
              <a:t>	- </a:t>
            </a:r>
            <a:r>
              <a:rPr lang="en-US" sz="1600" u="sng" dirty="0" smtClean="0"/>
              <a:t>Chart review </a:t>
            </a:r>
            <a:r>
              <a:rPr lang="en-US" sz="1600" dirty="0" smtClean="0"/>
              <a:t>(35 per condition)</a:t>
            </a:r>
          </a:p>
          <a:p>
            <a:pPr>
              <a:buFontTx/>
              <a:buNone/>
            </a:pPr>
            <a:r>
              <a:rPr lang="en-US" sz="1600" dirty="0" smtClean="0"/>
              <a:t>     - </a:t>
            </a:r>
            <a:r>
              <a:rPr lang="en-US" sz="1600" u="sng" dirty="0" smtClean="0"/>
              <a:t>Surveys to patients </a:t>
            </a:r>
            <a:r>
              <a:rPr lang="en-US" sz="1600" dirty="0" smtClean="0"/>
              <a:t>(30 per condition’s pathway) </a:t>
            </a:r>
          </a:p>
          <a:p>
            <a:pPr>
              <a:buFontTx/>
              <a:buNone/>
            </a:pPr>
            <a:r>
              <a:rPr lang="en-US" sz="1600" b="1" dirty="0" smtClean="0"/>
              <a:t>     </a:t>
            </a:r>
            <a:r>
              <a:rPr lang="en-US" sz="1600" dirty="0" smtClean="0"/>
              <a:t>- </a:t>
            </a:r>
            <a:r>
              <a:rPr lang="en-US" sz="1600" u="sng" dirty="0" smtClean="0"/>
              <a:t>Visits</a:t>
            </a:r>
            <a:r>
              <a:rPr lang="en-US" sz="1600" dirty="0" smtClean="0"/>
              <a:t> </a:t>
            </a:r>
            <a:endParaRPr lang="en-US" sz="1600" u="sng" dirty="0" smtClean="0"/>
          </a:p>
        </p:txBody>
      </p:sp>
      <p:graphicFrame>
        <p:nvGraphicFramePr>
          <p:cNvPr id="5" name="4 Tabla"/>
          <p:cNvGraphicFramePr>
            <a:graphicFrameLocks noGrp="1"/>
          </p:cNvGraphicFramePr>
          <p:nvPr/>
        </p:nvGraphicFramePr>
        <p:xfrm>
          <a:off x="468313" y="1989138"/>
          <a:ext cx="3857624" cy="4143393"/>
        </p:xfrm>
        <a:graphic>
          <a:graphicData uri="http://schemas.openxmlformats.org/drawingml/2006/table">
            <a:tbl>
              <a:tblPr firstRow="1" bandRow="1">
                <a:tableStyleId>{9DCAF9ED-07DC-4A11-8D7F-57B35C25682E}</a:tableStyleId>
              </a:tblPr>
              <a:tblGrid>
                <a:gridCol w="3857624"/>
              </a:tblGrid>
              <a:tr h="460377">
                <a:tc>
                  <a:txBody>
                    <a:bodyPr/>
                    <a:lstStyle/>
                    <a:p>
                      <a:r>
                        <a:rPr lang="en-US" sz="2400" noProof="0" dirty="0" smtClean="0"/>
                        <a:t>Countries</a:t>
                      </a:r>
                      <a:endParaRPr lang="en-US" sz="2400" noProof="0" dirty="0"/>
                    </a:p>
                  </a:txBody>
                  <a:tcPr/>
                </a:tc>
              </a:tr>
              <a:tr h="460377">
                <a:tc>
                  <a:txBody>
                    <a:bodyPr/>
                    <a:lstStyle/>
                    <a:p>
                      <a:r>
                        <a:rPr lang="en-US" sz="2400" noProof="0" dirty="0" smtClean="0"/>
                        <a:t>Czech Republic</a:t>
                      </a:r>
                      <a:endParaRPr lang="en-US" sz="2400" noProof="0" dirty="0"/>
                    </a:p>
                  </a:txBody>
                  <a:tcPr/>
                </a:tc>
              </a:tr>
              <a:tr h="460377">
                <a:tc>
                  <a:txBody>
                    <a:bodyPr/>
                    <a:lstStyle/>
                    <a:p>
                      <a:r>
                        <a:rPr lang="en-US" sz="2400" noProof="0" smtClean="0"/>
                        <a:t>England</a:t>
                      </a:r>
                      <a:endParaRPr lang="en-US" sz="2400" noProof="0"/>
                    </a:p>
                  </a:txBody>
                  <a:tcPr/>
                </a:tc>
              </a:tr>
              <a:tr h="460377">
                <a:tc>
                  <a:txBody>
                    <a:bodyPr/>
                    <a:lstStyle/>
                    <a:p>
                      <a:r>
                        <a:rPr lang="en-US" sz="2400" noProof="0" smtClean="0"/>
                        <a:t>France</a:t>
                      </a:r>
                      <a:endParaRPr lang="en-US" sz="2400" noProof="0"/>
                    </a:p>
                  </a:txBody>
                  <a:tcPr/>
                </a:tc>
              </a:tr>
              <a:tr h="460377">
                <a:tc>
                  <a:txBody>
                    <a:bodyPr/>
                    <a:lstStyle/>
                    <a:p>
                      <a:r>
                        <a:rPr lang="en-US" sz="2400" noProof="0" smtClean="0"/>
                        <a:t>Germany</a:t>
                      </a:r>
                      <a:endParaRPr lang="en-US" sz="2400" noProof="0"/>
                    </a:p>
                  </a:txBody>
                  <a:tcPr/>
                </a:tc>
              </a:tr>
              <a:tr h="460377">
                <a:tc>
                  <a:txBody>
                    <a:bodyPr/>
                    <a:lstStyle/>
                    <a:p>
                      <a:r>
                        <a:rPr lang="en-US" sz="2400" noProof="0" smtClean="0"/>
                        <a:t>Poland</a:t>
                      </a:r>
                      <a:endParaRPr lang="en-US" sz="2400" noProof="0"/>
                    </a:p>
                  </a:txBody>
                  <a:tcPr/>
                </a:tc>
              </a:tr>
              <a:tr h="460377">
                <a:tc>
                  <a:txBody>
                    <a:bodyPr/>
                    <a:lstStyle/>
                    <a:p>
                      <a:r>
                        <a:rPr lang="en-US" sz="2400" noProof="0" smtClean="0"/>
                        <a:t>Portugal</a:t>
                      </a:r>
                      <a:endParaRPr lang="en-US" sz="2400" noProof="0"/>
                    </a:p>
                  </a:txBody>
                  <a:tcPr/>
                </a:tc>
              </a:tr>
              <a:tr h="460377">
                <a:tc>
                  <a:txBody>
                    <a:bodyPr/>
                    <a:lstStyle/>
                    <a:p>
                      <a:r>
                        <a:rPr lang="en-US" sz="2400" noProof="0" smtClean="0"/>
                        <a:t>Spain</a:t>
                      </a:r>
                      <a:endParaRPr lang="en-US" sz="2400" noProof="0">
                        <a:solidFill>
                          <a:schemeClr val="tx1"/>
                        </a:solidFill>
                      </a:endParaRPr>
                    </a:p>
                  </a:txBody>
                  <a:tcPr/>
                </a:tc>
              </a:tr>
              <a:tr h="460377">
                <a:tc>
                  <a:txBody>
                    <a:bodyPr/>
                    <a:lstStyle/>
                    <a:p>
                      <a:r>
                        <a:rPr lang="en-US" sz="2400" noProof="0" dirty="0" smtClean="0"/>
                        <a:t>Turkey</a:t>
                      </a:r>
                      <a:endParaRPr lang="en-US" sz="2400" noProof="0" dirty="0"/>
                    </a:p>
                  </a:txBody>
                  <a:tcPr/>
                </a:tc>
              </a:tr>
            </a:tbl>
          </a:graphicData>
        </a:graphic>
      </p:graphicFrame>
      <p:sp>
        <p:nvSpPr>
          <p:cNvPr id="9" name="8 Cerrar llave"/>
          <p:cNvSpPr/>
          <p:nvPr/>
        </p:nvSpPr>
        <p:spPr>
          <a:xfrm>
            <a:off x="4286250" y="2133600"/>
            <a:ext cx="430213" cy="3867150"/>
          </a:xfrm>
          <a:prstGeom prst="rightBrace">
            <a:avLst>
              <a:gd name="adj1" fmla="val 8333"/>
              <a:gd name="adj2" fmla="val 48707"/>
            </a:avLst>
          </a:prstGeom>
          <a:noFill/>
          <a:ln>
            <a:solidFill>
              <a:schemeClr val="accent2"/>
            </a:solidFill>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s-ES"/>
          </a:p>
        </p:txBody>
      </p:sp>
      <p:sp>
        <p:nvSpPr>
          <p:cNvPr id="18463" name="9 Rectángulo"/>
          <p:cNvSpPr>
            <a:spLocks noChangeArrowheads="1"/>
          </p:cNvSpPr>
          <p:nvPr/>
        </p:nvSpPr>
        <p:spPr bwMode="auto">
          <a:xfrm>
            <a:off x="1042988" y="1341438"/>
            <a:ext cx="8388350" cy="523220"/>
          </a:xfrm>
          <a:prstGeom prst="rect">
            <a:avLst/>
          </a:prstGeom>
          <a:noFill/>
          <a:ln w="9525">
            <a:noFill/>
            <a:miter lim="800000"/>
            <a:headEnd/>
            <a:tailEnd/>
          </a:ln>
        </p:spPr>
        <p:txBody>
          <a:bodyPr>
            <a:spAutoFit/>
          </a:bodyPr>
          <a:lstStyle/>
          <a:p>
            <a:r>
              <a:rPr lang="en-US" sz="2800" dirty="0"/>
              <a:t>Total hospitals (n=240) and </a:t>
            </a:r>
            <a:r>
              <a:rPr lang="en-US" sz="2800" dirty="0" smtClean="0"/>
              <a:t>patients </a:t>
            </a:r>
            <a:r>
              <a:rPr lang="en-US" sz="2800" dirty="0"/>
              <a:t>(n=11520)</a:t>
            </a:r>
          </a:p>
        </p:txBody>
      </p:sp>
      <p:sp>
        <p:nvSpPr>
          <p:cNvPr id="10" name="9 Flecha derecha"/>
          <p:cNvSpPr/>
          <p:nvPr/>
        </p:nvSpPr>
        <p:spPr bwMode="auto">
          <a:xfrm>
            <a:off x="35496" y="5229200"/>
            <a:ext cx="323528" cy="360040"/>
          </a:xfrm>
          <a:prstGeom prst="rightArrow">
            <a:avLst/>
          </a:prstGeom>
          <a:solidFill>
            <a:srgbClr val="F3760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ES" sz="2400" b="0" i="0" u="none" strike="noStrike" cap="none" normalizeH="0" baseline="-25000" smtClean="0">
              <a:ln>
                <a:noFill/>
              </a:ln>
              <a:solidFill>
                <a:schemeClr val="tx1"/>
              </a:solidFill>
              <a:effectLst/>
              <a:latin typeface="Trebuchet MS" pitchFamily="34" charset="0"/>
              <a:ea typeface="ヒラギノ角ゴ Pro W3" pitchFamily="1"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836712"/>
            <a:ext cx="8229600" cy="720080"/>
          </a:xfrm>
        </p:spPr>
        <p:txBody>
          <a:bodyPr/>
          <a:lstStyle/>
          <a:p>
            <a:r>
              <a:rPr lang="es-ES" dirty="0" err="1" smtClean="0"/>
              <a:t>Managing</a:t>
            </a:r>
            <a:r>
              <a:rPr lang="es-ES" dirty="0" smtClean="0"/>
              <a:t> DUQuE </a:t>
            </a:r>
            <a:r>
              <a:rPr lang="es-ES" dirty="0" err="1" smtClean="0"/>
              <a:t>Measures</a:t>
            </a:r>
            <a:endParaRPr lang="es-ES" dirty="0"/>
          </a:p>
        </p:txBody>
      </p:sp>
      <p:sp>
        <p:nvSpPr>
          <p:cNvPr id="3" name="2 Marcador de texto"/>
          <p:cNvSpPr>
            <a:spLocks noGrp="1"/>
          </p:cNvSpPr>
          <p:nvPr>
            <p:ph type="body" idx="1"/>
          </p:nvPr>
        </p:nvSpPr>
        <p:spPr/>
        <p:txBody>
          <a:bodyPr/>
          <a:lstStyle/>
          <a:p>
            <a:pPr algn="ctr"/>
            <a:r>
              <a:rPr lang="es-ES" dirty="0" err="1" smtClean="0"/>
              <a:t>Measures</a:t>
            </a:r>
            <a:endParaRPr lang="es-ES" dirty="0"/>
          </a:p>
        </p:txBody>
      </p:sp>
      <p:sp>
        <p:nvSpPr>
          <p:cNvPr id="4" name="3 Marcador de contenido"/>
          <p:cNvSpPr>
            <a:spLocks noGrp="1"/>
          </p:cNvSpPr>
          <p:nvPr>
            <p:ph sz="half" idx="2"/>
          </p:nvPr>
        </p:nvSpPr>
        <p:spPr>
          <a:ln w="12700">
            <a:solidFill>
              <a:schemeClr val="accent1"/>
            </a:solidFill>
          </a:ln>
        </p:spPr>
        <p:txBody>
          <a:bodyPr/>
          <a:lstStyle/>
          <a:p>
            <a:r>
              <a:rPr lang="es-ES" dirty="0" smtClean="0"/>
              <a:t>Professional </a:t>
            </a:r>
            <a:r>
              <a:rPr lang="es-ES" dirty="0" err="1" smtClean="0"/>
              <a:t>questionnaires</a:t>
            </a:r>
            <a:endParaRPr lang="es-ES" dirty="0" smtClean="0"/>
          </a:p>
          <a:p>
            <a:r>
              <a:rPr lang="es-ES" dirty="0" smtClean="0"/>
              <a:t>Chart </a:t>
            </a:r>
            <a:r>
              <a:rPr lang="es-ES" dirty="0" err="1" smtClean="0"/>
              <a:t>review</a:t>
            </a:r>
            <a:endParaRPr lang="es-ES" dirty="0" smtClean="0"/>
          </a:p>
          <a:p>
            <a:r>
              <a:rPr lang="es-ES" dirty="0" err="1" smtClean="0"/>
              <a:t>Patient</a:t>
            </a:r>
            <a:r>
              <a:rPr lang="es-ES" dirty="0" smtClean="0"/>
              <a:t> </a:t>
            </a:r>
            <a:r>
              <a:rPr lang="es-ES" dirty="0" err="1" smtClean="0"/>
              <a:t>Surveys</a:t>
            </a:r>
            <a:endParaRPr lang="es-ES" dirty="0" smtClean="0"/>
          </a:p>
          <a:p>
            <a:r>
              <a:rPr lang="es-ES" dirty="0" err="1" smtClean="0"/>
              <a:t>Visit</a:t>
            </a:r>
            <a:endParaRPr lang="es-ES" dirty="0" smtClean="0"/>
          </a:p>
          <a:p>
            <a:r>
              <a:rPr lang="es-ES" dirty="0" err="1" smtClean="0"/>
              <a:t>Routine</a:t>
            </a:r>
            <a:r>
              <a:rPr lang="es-ES" dirty="0" smtClean="0"/>
              <a:t> data</a:t>
            </a:r>
          </a:p>
          <a:p>
            <a:endParaRPr lang="es-ES" dirty="0" smtClean="0"/>
          </a:p>
          <a:p>
            <a:endParaRPr lang="es-ES" dirty="0"/>
          </a:p>
        </p:txBody>
      </p:sp>
      <p:sp>
        <p:nvSpPr>
          <p:cNvPr id="5" name="4 Marcador de texto"/>
          <p:cNvSpPr>
            <a:spLocks noGrp="1"/>
          </p:cNvSpPr>
          <p:nvPr>
            <p:ph type="body" sz="quarter" idx="3"/>
          </p:nvPr>
        </p:nvSpPr>
        <p:spPr/>
        <p:txBody>
          <a:bodyPr/>
          <a:lstStyle/>
          <a:p>
            <a:pPr algn="ctr"/>
            <a:r>
              <a:rPr lang="es-ES" dirty="0" err="1" smtClean="0"/>
              <a:t>Tasks</a:t>
            </a:r>
            <a:endParaRPr lang="es-ES" dirty="0"/>
          </a:p>
        </p:txBody>
      </p:sp>
      <p:sp>
        <p:nvSpPr>
          <p:cNvPr id="6" name="5 Marcador de contenido"/>
          <p:cNvSpPr>
            <a:spLocks noGrp="1"/>
          </p:cNvSpPr>
          <p:nvPr>
            <p:ph sz="quarter" idx="4"/>
          </p:nvPr>
        </p:nvSpPr>
        <p:spPr>
          <a:ln w="12700">
            <a:solidFill>
              <a:schemeClr val="accent1"/>
            </a:solidFill>
          </a:ln>
        </p:spPr>
        <p:txBody>
          <a:bodyPr/>
          <a:lstStyle/>
          <a:p>
            <a:r>
              <a:rPr lang="es-ES" sz="2200" dirty="0" smtClean="0"/>
              <a:t>Back and </a:t>
            </a:r>
            <a:r>
              <a:rPr lang="es-ES" sz="2200" dirty="0" err="1" smtClean="0"/>
              <a:t>forth</a:t>
            </a:r>
            <a:r>
              <a:rPr lang="es-ES" sz="2200" dirty="0" smtClean="0"/>
              <a:t> </a:t>
            </a:r>
            <a:r>
              <a:rPr lang="es-ES" sz="2200" dirty="0" err="1" smtClean="0"/>
              <a:t>translation</a:t>
            </a:r>
            <a:endParaRPr lang="es-ES" sz="2200" dirty="0" smtClean="0"/>
          </a:p>
          <a:p>
            <a:r>
              <a:rPr lang="es-ES" sz="2200" dirty="0" err="1" smtClean="0"/>
              <a:t>Pilot</a:t>
            </a:r>
            <a:r>
              <a:rPr lang="es-ES" sz="2200" dirty="0" smtClean="0"/>
              <a:t> test</a:t>
            </a:r>
          </a:p>
          <a:p>
            <a:r>
              <a:rPr lang="es-ES" sz="2200" dirty="0" smtClean="0"/>
              <a:t>Data base </a:t>
            </a:r>
            <a:r>
              <a:rPr lang="es-ES" sz="2200" dirty="0" err="1" smtClean="0"/>
              <a:t>preparation</a:t>
            </a:r>
            <a:endParaRPr lang="es-ES" sz="2200" dirty="0" smtClean="0"/>
          </a:p>
          <a:p>
            <a:r>
              <a:rPr lang="es-ES" sz="2200" dirty="0" smtClean="0"/>
              <a:t>Data </a:t>
            </a:r>
            <a:r>
              <a:rPr lang="es-ES" sz="2200" dirty="0" err="1" smtClean="0"/>
              <a:t>collection</a:t>
            </a:r>
            <a:endParaRPr lang="es-ES" sz="2200" dirty="0" smtClean="0"/>
          </a:p>
          <a:p>
            <a:r>
              <a:rPr lang="es-ES" sz="2200" dirty="0" err="1" smtClean="0"/>
              <a:t>Cleaning</a:t>
            </a:r>
            <a:r>
              <a:rPr lang="es-ES" sz="2200" dirty="0" smtClean="0"/>
              <a:t> </a:t>
            </a:r>
            <a:r>
              <a:rPr lang="es-ES" sz="2200" dirty="0" err="1" smtClean="0"/>
              <a:t>process</a:t>
            </a:r>
            <a:r>
              <a:rPr lang="es-ES" sz="2200" dirty="0" smtClean="0"/>
              <a:t> (</a:t>
            </a:r>
            <a:r>
              <a:rPr lang="es-ES" sz="2200" dirty="0" err="1" smtClean="0"/>
              <a:t>questions</a:t>
            </a:r>
            <a:r>
              <a:rPr lang="es-ES" sz="2200" dirty="0" smtClean="0"/>
              <a:t> back </a:t>
            </a:r>
            <a:r>
              <a:rPr lang="es-ES" sz="2200" dirty="0" err="1" smtClean="0"/>
              <a:t>to</a:t>
            </a:r>
            <a:r>
              <a:rPr lang="es-ES" sz="2200" dirty="0" smtClean="0"/>
              <a:t> country </a:t>
            </a:r>
            <a:r>
              <a:rPr lang="es-ES" sz="2200" dirty="0" err="1" smtClean="0"/>
              <a:t>coordinators</a:t>
            </a:r>
            <a:r>
              <a:rPr lang="es-ES" sz="2200" dirty="0" smtClean="0"/>
              <a:t>)</a:t>
            </a:r>
          </a:p>
          <a:p>
            <a:r>
              <a:rPr lang="es-ES" sz="2200" dirty="0" err="1" smtClean="0"/>
              <a:t>Aggregation</a:t>
            </a:r>
            <a:r>
              <a:rPr lang="es-ES" sz="2200" dirty="0" smtClean="0"/>
              <a:t> of data bases </a:t>
            </a:r>
          </a:p>
          <a:p>
            <a:r>
              <a:rPr lang="es-ES" sz="2200" dirty="0" smtClean="0"/>
              <a:t>Transfer </a:t>
            </a:r>
          </a:p>
          <a:p>
            <a:endParaRPr lang="es-ES" dirty="0" smtClean="0"/>
          </a:p>
          <a:p>
            <a:endParaRPr lang="es-ES" dirty="0" smtClean="0"/>
          </a:p>
          <a:p>
            <a:endParaRPr lang="es-E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179512" y="939788"/>
            <a:ext cx="8640960" cy="703262"/>
          </a:xfrm>
        </p:spPr>
        <p:txBody>
          <a:bodyPr/>
          <a:lstStyle/>
          <a:p>
            <a:r>
              <a:rPr lang="nl-NL" sz="2400" b="1" dirty="0" smtClean="0"/>
              <a:t>Questionnaires expected to be completed in each type of hospital</a:t>
            </a:r>
            <a:endParaRPr lang="es-ES" sz="2400" dirty="0"/>
          </a:p>
        </p:txBody>
      </p:sp>
      <p:graphicFrame>
        <p:nvGraphicFramePr>
          <p:cNvPr id="5" name="4 Marcador de contenido"/>
          <p:cNvGraphicFramePr>
            <a:graphicFrameLocks noGrp="1"/>
          </p:cNvGraphicFramePr>
          <p:nvPr>
            <p:ph idx="1"/>
          </p:nvPr>
        </p:nvGraphicFramePr>
        <p:xfrm>
          <a:off x="395536" y="1628800"/>
          <a:ext cx="8424936" cy="4664710"/>
        </p:xfrm>
        <a:graphic>
          <a:graphicData uri="http://schemas.openxmlformats.org/drawingml/2006/table">
            <a:tbl>
              <a:tblPr/>
              <a:tblGrid>
                <a:gridCol w="4947696"/>
                <a:gridCol w="1905110"/>
                <a:gridCol w="1572130"/>
              </a:tblGrid>
              <a:tr h="0">
                <a:tc>
                  <a:txBody>
                    <a:bodyPr/>
                    <a:lstStyle/>
                    <a:p>
                      <a:pPr algn="ctr">
                        <a:lnSpc>
                          <a:spcPct val="115000"/>
                        </a:lnSpc>
                        <a:spcAft>
                          <a:spcPts val="0"/>
                        </a:spcAft>
                      </a:pPr>
                      <a:r>
                        <a:rPr lang="es-ES" sz="1600" b="1" dirty="0" err="1">
                          <a:solidFill>
                            <a:srgbClr val="000000"/>
                          </a:solidFill>
                          <a:latin typeface="Calibri"/>
                          <a:ea typeface="Calibri"/>
                          <a:cs typeface="Times New Roman"/>
                        </a:rPr>
                        <a:t>Type</a:t>
                      </a:r>
                      <a:r>
                        <a:rPr lang="es-ES" sz="1600" b="1" dirty="0">
                          <a:solidFill>
                            <a:srgbClr val="000000"/>
                          </a:solidFill>
                          <a:latin typeface="Calibri"/>
                          <a:ea typeface="Calibri"/>
                          <a:cs typeface="Times New Roman"/>
                        </a:rPr>
                        <a:t> of </a:t>
                      </a:r>
                      <a:r>
                        <a:rPr lang="es-ES" sz="1600" b="1" dirty="0" err="1">
                          <a:solidFill>
                            <a:srgbClr val="000000"/>
                          </a:solidFill>
                          <a:latin typeface="Calibri"/>
                          <a:ea typeface="Calibri"/>
                          <a:cs typeface="Times New Roman"/>
                        </a:rPr>
                        <a:t>questionnaire</a:t>
                      </a:r>
                      <a:endParaRPr lang="es-ES" sz="1600" dirty="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b="1">
                          <a:solidFill>
                            <a:srgbClr val="000000"/>
                          </a:solidFill>
                          <a:latin typeface="Calibri"/>
                          <a:ea typeface="Calibri"/>
                          <a:cs typeface="Times New Roman"/>
                        </a:rPr>
                        <a:t>Non in-depth</a:t>
                      </a:r>
                      <a:endParaRPr lang="es-ES" sz="1600">
                        <a:solidFill>
                          <a:srgbClr val="000000"/>
                        </a:solidFill>
                        <a:latin typeface="Calibri"/>
                        <a:ea typeface="Calibri"/>
                        <a:cs typeface="Times New Roman"/>
                      </a:endParaRPr>
                    </a:p>
                    <a:p>
                      <a:pPr algn="ctr">
                        <a:lnSpc>
                          <a:spcPct val="115000"/>
                        </a:lnSpc>
                        <a:spcAft>
                          <a:spcPts val="0"/>
                        </a:spcAft>
                      </a:pPr>
                      <a:r>
                        <a:rPr lang="es-ES" sz="1600" b="1">
                          <a:solidFill>
                            <a:srgbClr val="000000"/>
                          </a:solidFill>
                          <a:latin typeface="Calibri"/>
                          <a:ea typeface="Calibri"/>
                          <a:cs typeface="Times New Roman"/>
                        </a:rPr>
                        <a:t>hospital</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b="1">
                          <a:solidFill>
                            <a:srgbClr val="000000"/>
                          </a:solidFill>
                          <a:latin typeface="Calibri"/>
                          <a:ea typeface="Calibri"/>
                          <a:cs typeface="Times New Roman"/>
                        </a:rPr>
                        <a:t>In-depth</a:t>
                      </a:r>
                      <a:endParaRPr lang="es-ES" sz="1600">
                        <a:solidFill>
                          <a:srgbClr val="000000"/>
                        </a:solidFill>
                        <a:latin typeface="Calibri"/>
                        <a:ea typeface="Calibri"/>
                        <a:cs typeface="Times New Roman"/>
                      </a:endParaRPr>
                    </a:p>
                    <a:p>
                      <a:pPr algn="ctr">
                        <a:lnSpc>
                          <a:spcPct val="115000"/>
                        </a:lnSpc>
                        <a:spcAft>
                          <a:spcPts val="0"/>
                        </a:spcAft>
                      </a:pPr>
                      <a:r>
                        <a:rPr lang="es-ES" sz="1600" b="1">
                          <a:solidFill>
                            <a:srgbClr val="000000"/>
                          </a:solidFill>
                          <a:latin typeface="Calibri"/>
                          <a:ea typeface="Calibri"/>
                          <a:cs typeface="Times New Roman"/>
                        </a:rPr>
                        <a:t>hospital</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0">
                <a:tc>
                  <a:txBody>
                    <a:bodyPr/>
                    <a:lstStyle/>
                    <a:p>
                      <a:pPr>
                        <a:lnSpc>
                          <a:spcPct val="115000"/>
                        </a:lnSpc>
                        <a:spcAft>
                          <a:spcPts val="0"/>
                        </a:spcAft>
                      </a:pPr>
                      <a:r>
                        <a:rPr lang="es-ES" sz="1600" b="1">
                          <a:solidFill>
                            <a:srgbClr val="000000"/>
                          </a:solidFill>
                          <a:latin typeface="Calibri"/>
                          <a:ea typeface="Calibri"/>
                          <a:cs typeface="Times New Roman"/>
                        </a:rPr>
                        <a:t>Professional </a:t>
                      </a:r>
                      <a:r>
                        <a:rPr lang="en-US" sz="1600" b="1">
                          <a:solidFill>
                            <a:srgbClr val="000000"/>
                          </a:solidFill>
                          <a:latin typeface="Calibri"/>
                          <a:ea typeface="Calibri"/>
                          <a:cs typeface="Times New Roman"/>
                        </a:rPr>
                        <a:t>Questionnaires</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a:lnSpc>
                          <a:spcPct val="115000"/>
                        </a:lnSpc>
                        <a:spcAft>
                          <a:spcPts val="0"/>
                        </a:spcAft>
                      </a:pP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a:lnSpc>
                          <a:spcPct val="115000"/>
                        </a:lnSpc>
                        <a:spcAft>
                          <a:spcPts val="0"/>
                        </a:spcAft>
                      </a:pP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r>
              <a:tr h="0">
                <a:tc>
                  <a:txBody>
                    <a:bodyPr/>
                    <a:lstStyle/>
                    <a:p>
                      <a:pPr>
                        <a:lnSpc>
                          <a:spcPct val="115000"/>
                        </a:lnSpc>
                        <a:spcAft>
                          <a:spcPts val="0"/>
                        </a:spcAft>
                      </a:pPr>
                      <a:r>
                        <a:rPr lang="en-US" sz="1600" i="1">
                          <a:solidFill>
                            <a:srgbClr val="000000"/>
                          </a:solidFill>
                          <a:latin typeface="Calibri"/>
                          <a:ea typeface="Calibri"/>
                          <a:cs typeface="Times New Roman"/>
                        </a:rPr>
                        <a:t>A. Chair of the Board of Trustees</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1600">
                          <a:solidFill>
                            <a:srgbClr val="000000"/>
                          </a:solidFill>
                          <a:latin typeface="Calibri"/>
                          <a:ea typeface="Calibri"/>
                          <a:cs typeface="Times New Roman"/>
                        </a:rPr>
                        <a:t>1</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1600">
                          <a:solidFill>
                            <a:srgbClr val="000000"/>
                          </a:solidFill>
                          <a:latin typeface="Calibri"/>
                          <a:ea typeface="Calibri"/>
                          <a:cs typeface="Times New Roman"/>
                        </a:rPr>
                        <a:t>1</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0">
                <a:tc>
                  <a:txBody>
                    <a:bodyPr/>
                    <a:lstStyle/>
                    <a:p>
                      <a:pPr>
                        <a:lnSpc>
                          <a:spcPct val="115000"/>
                        </a:lnSpc>
                        <a:spcAft>
                          <a:spcPts val="0"/>
                        </a:spcAft>
                      </a:pPr>
                      <a:r>
                        <a:rPr lang="en-US" sz="1600" i="1">
                          <a:solidFill>
                            <a:srgbClr val="000000"/>
                          </a:solidFill>
                          <a:latin typeface="Calibri"/>
                          <a:ea typeface="Calibri"/>
                          <a:cs typeface="Times New Roman"/>
                        </a:rPr>
                        <a:t>B. Chief Executive Officer</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1600">
                          <a:solidFill>
                            <a:srgbClr val="000000"/>
                          </a:solidFill>
                          <a:latin typeface="Calibri"/>
                          <a:ea typeface="Calibri"/>
                          <a:cs typeface="Times New Roman"/>
                        </a:rPr>
                        <a:t>1</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1600">
                          <a:solidFill>
                            <a:srgbClr val="000000"/>
                          </a:solidFill>
                          <a:latin typeface="Calibri"/>
                          <a:ea typeface="Calibri"/>
                          <a:cs typeface="Times New Roman"/>
                        </a:rPr>
                        <a:t>1</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0">
                <a:tc>
                  <a:txBody>
                    <a:bodyPr/>
                    <a:lstStyle/>
                    <a:p>
                      <a:pPr>
                        <a:lnSpc>
                          <a:spcPct val="115000"/>
                        </a:lnSpc>
                        <a:spcAft>
                          <a:spcPts val="0"/>
                        </a:spcAft>
                      </a:pPr>
                      <a:r>
                        <a:rPr lang="en-US" sz="1600" i="1">
                          <a:solidFill>
                            <a:srgbClr val="000000"/>
                          </a:solidFill>
                          <a:latin typeface="Calibri"/>
                          <a:ea typeface="Calibri"/>
                          <a:cs typeface="Times New Roman"/>
                        </a:rPr>
                        <a:t>C. Chief Medical Officer</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1600">
                          <a:solidFill>
                            <a:srgbClr val="000000"/>
                          </a:solidFill>
                          <a:latin typeface="Calibri"/>
                          <a:ea typeface="Calibri"/>
                          <a:cs typeface="Times New Roman"/>
                        </a:rPr>
                        <a:t>1</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1600">
                          <a:solidFill>
                            <a:srgbClr val="000000"/>
                          </a:solidFill>
                          <a:latin typeface="Calibri"/>
                          <a:ea typeface="Calibri"/>
                          <a:cs typeface="Times New Roman"/>
                        </a:rPr>
                        <a:t>1</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0">
                <a:tc>
                  <a:txBody>
                    <a:bodyPr/>
                    <a:lstStyle/>
                    <a:p>
                      <a:pPr>
                        <a:lnSpc>
                          <a:spcPct val="115000"/>
                        </a:lnSpc>
                        <a:spcAft>
                          <a:spcPts val="0"/>
                        </a:spcAft>
                      </a:pPr>
                      <a:r>
                        <a:rPr lang="en-US" sz="1600" i="1">
                          <a:solidFill>
                            <a:srgbClr val="000000"/>
                          </a:solidFill>
                          <a:latin typeface="Calibri"/>
                          <a:ea typeface="Calibri"/>
                          <a:cs typeface="Times New Roman"/>
                        </a:rPr>
                        <a:t>M. Highest Ranking Nurse</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1600">
                          <a:solidFill>
                            <a:srgbClr val="000000"/>
                          </a:solidFill>
                          <a:latin typeface="Calibri"/>
                          <a:ea typeface="Calibri"/>
                          <a:cs typeface="Times New Roman"/>
                        </a:rPr>
                        <a:t>1</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1600">
                          <a:solidFill>
                            <a:srgbClr val="000000"/>
                          </a:solidFill>
                          <a:latin typeface="Calibri"/>
                          <a:ea typeface="Calibri"/>
                          <a:cs typeface="Times New Roman"/>
                        </a:rPr>
                        <a:t>1</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0">
                <a:tc>
                  <a:txBody>
                    <a:bodyPr/>
                    <a:lstStyle/>
                    <a:p>
                      <a:pPr>
                        <a:lnSpc>
                          <a:spcPct val="115000"/>
                        </a:lnSpc>
                        <a:spcAft>
                          <a:spcPts val="0"/>
                        </a:spcAft>
                      </a:pPr>
                      <a:r>
                        <a:rPr lang="en-US" sz="1600" i="1">
                          <a:solidFill>
                            <a:srgbClr val="000000"/>
                          </a:solidFill>
                          <a:latin typeface="Calibri"/>
                          <a:ea typeface="Calibri"/>
                          <a:cs typeface="Times New Roman"/>
                        </a:rPr>
                        <a:t>D. Quality Manager</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1600">
                          <a:solidFill>
                            <a:srgbClr val="000000"/>
                          </a:solidFill>
                          <a:latin typeface="Calibri"/>
                          <a:ea typeface="Calibri"/>
                          <a:cs typeface="Times New Roman"/>
                        </a:rPr>
                        <a:t>1</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1600">
                          <a:solidFill>
                            <a:srgbClr val="000000"/>
                          </a:solidFill>
                          <a:latin typeface="Calibri"/>
                          <a:ea typeface="Calibri"/>
                          <a:cs typeface="Times New Roman"/>
                        </a:rPr>
                        <a:t>1</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0">
                <a:tc>
                  <a:txBody>
                    <a:bodyPr/>
                    <a:lstStyle/>
                    <a:p>
                      <a:pPr>
                        <a:lnSpc>
                          <a:spcPct val="115000"/>
                        </a:lnSpc>
                        <a:spcAft>
                          <a:spcPts val="0"/>
                        </a:spcAft>
                      </a:pPr>
                      <a:r>
                        <a:rPr lang="en-US" sz="1600" i="1">
                          <a:solidFill>
                            <a:srgbClr val="000000"/>
                          </a:solidFill>
                          <a:latin typeface="Calibri"/>
                          <a:ea typeface="Calibri"/>
                          <a:cs typeface="Times New Roman"/>
                        </a:rPr>
                        <a:t>E. Leading Physicians and Nurses</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1600">
                          <a:solidFill>
                            <a:srgbClr val="000000"/>
                          </a:solidFill>
                          <a:latin typeface="Calibri"/>
                          <a:ea typeface="Calibri"/>
                          <a:cs typeface="Times New Roman"/>
                        </a:rPr>
                        <a:t>20</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1600">
                          <a:solidFill>
                            <a:srgbClr val="000000"/>
                          </a:solidFill>
                          <a:latin typeface="Calibri"/>
                          <a:ea typeface="Calibri"/>
                          <a:cs typeface="Times New Roman"/>
                        </a:rPr>
                        <a:t>20</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0">
                <a:tc>
                  <a:txBody>
                    <a:bodyPr/>
                    <a:lstStyle/>
                    <a:p>
                      <a:pPr>
                        <a:lnSpc>
                          <a:spcPct val="115000"/>
                        </a:lnSpc>
                        <a:spcAft>
                          <a:spcPts val="0"/>
                        </a:spcAft>
                      </a:pPr>
                      <a:r>
                        <a:rPr lang="en-US" sz="1600" i="1">
                          <a:solidFill>
                            <a:srgbClr val="000000"/>
                          </a:solidFill>
                          <a:latin typeface="Calibri"/>
                          <a:ea typeface="Calibri"/>
                          <a:cs typeface="Times New Roman"/>
                        </a:rPr>
                        <a:t>F. Manager of Care Pathways or Head of Department</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1600">
                          <a:solidFill>
                            <a:srgbClr val="000000"/>
                          </a:solidFill>
                          <a:latin typeface="Calibri"/>
                          <a:ea typeface="Calibri"/>
                          <a:cs typeface="Times New Roman"/>
                        </a:rPr>
                        <a:t>0</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1600">
                          <a:solidFill>
                            <a:srgbClr val="000000"/>
                          </a:solidFill>
                          <a:latin typeface="Calibri"/>
                          <a:ea typeface="Calibri"/>
                          <a:cs typeface="Times New Roman"/>
                        </a:rPr>
                        <a:t>4</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0">
                <a:tc>
                  <a:txBody>
                    <a:bodyPr/>
                    <a:lstStyle/>
                    <a:p>
                      <a:pPr>
                        <a:lnSpc>
                          <a:spcPct val="115000"/>
                        </a:lnSpc>
                        <a:spcAft>
                          <a:spcPts val="0"/>
                        </a:spcAft>
                      </a:pPr>
                      <a:r>
                        <a:rPr lang="en-US" sz="1600" i="1">
                          <a:solidFill>
                            <a:srgbClr val="000000"/>
                          </a:solidFill>
                          <a:latin typeface="Calibri"/>
                          <a:ea typeface="Calibri"/>
                          <a:cs typeface="Times New Roman"/>
                        </a:rPr>
                        <a:t>G. Professionals at pathway level</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0000"/>
                          </a:solidFill>
                          <a:latin typeface="Calibri"/>
                          <a:ea typeface="Calibri"/>
                          <a:cs typeface="Times New Roman"/>
                        </a:rPr>
                        <a:t>0</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0000"/>
                          </a:solidFill>
                          <a:latin typeface="Calibri"/>
                          <a:ea typeface="Calibri"/>
                          <a:cs typeface="Times New Roman"/>
                        </a:rPr>
                        <a:t>80</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600" b="1">
                          <a:solidFill>
                            <a:srgbClr val="000000"/>
                          </a:solidFill>
                          <a:latin typeface="Calibri"/>
                          <a:ea typeface="Calibri"/>
                          <a:cs typeface="Times New Roman"/>
                        </a:rPr>
                        <a:t>Patient Questionnaires</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0000"/>
                          </a:solidFill>
                          <a:latin typeface="Calibri"/>
                          <a:ea typeface="Calibri"/>
                          <a:cs typeface="Times New Roman"/>
                        </a:rPr>
                        <a:t>0</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0000"/>
                          </a:solidFill>
                          <a:latin typeface="Calibri"/>
                          <a:ea typeface="Calibri"/>
                          <a:cs typeface="Times New Roman"/>
                        </a:rPr>
                        <a:t>120</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600" b="1">
                          <a:solidFill>
                            <a:srgbClr val="000000"/>
                          </a:solidFill>
                          <a:latin typeface="Calibri"/>
                          <a:ea typeface="Calibri"/>
                          <a:cs typeface="Times New Roman"/>
                        </a:rPr>
                        <a:t>Chart Reviews</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0000"/>
                          </a:solidFill>
                          <a:latin typeface="Calibri"/>
                          <a:ea typeface="Calibri"/>
                          <a:cs typeface="Times New Roman"/>
                        </a:rPr>
                        <a:t>0</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0000"/>
                          </a:solidFill>
                          <a:latin typeface="Calibri"/>
                          <a:ea typeface="Calibri"/>
                          <a:cs typeface="Times New Roman"/>
                        </a:rPr>
                        <a:t>140</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600" b="1">
                          <a:solidFill>
                            <a:srgbClr val="000000"/>
                          </a:solidFill>
                          <a:latin typeface="Calibri"/>
                          <a:ea typeface="Calibri"/>
                          <a:cs typeface="Times New Roman"/>
                        </a:rPr>
                        <a:t>Administrative Routine Data</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0000"/>
                          </a:solidFill>
                          <a:latin typeface="Calibri"/>
                          <a:ea typeface="Calibri"/>
                          <a:cs typeface="Times New Roman"/>
                        </a:rPr>
                        <a:t>1</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0000"/>
                          </a:solidFill>
                          <a:latin typeface="Calibri"/>
                          <a:ea typeface="Calibri"/>
                          <a:cs typeface="Times New Roman"/>
                        </a:rPr>
                        <a:t>1</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600" b="1">
                          <a:solidFill>
                            <a:srgbClr val="000000"/>
                          </a:solidFill>
                          <a:latin typeface="Calibri"/>
                          <a:ea typeface="Calibri"/>
                          <a:cs typeface="Times New Roman"/>
                        </a:rPr>
                        <a:t>External visits</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0000"/>
                          </a:solidFill>
                          <a:latin typeface="Calibri"/>
                          <a:ea typeface="Calibri"/>
                          <a:cs typeface="Times New Roman"/>
                        </a:rPr>
                        <a:t>0</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0000"/>
                          </a:solidFill>
                          <a:latin typeface="Calibri"/>
                          <a:ea typeface="Calibri"/>
                          <a:cs typeface="Times New Roman"/>
                        </a:rPr>
                        <a:t>1</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458470">
                <a:tc>
                  <a:txBody>
                    <a:bodyPr/>
                    <a:lstStyle/>
                    <a:p>
                      <a:pPr>
                        <a:lnSpc>
                          <a:spcPct val="115000"/>
                        </a:lnSpc>
                        <a:spcBef>
                          <a:spcPts val="1200"/>
                        </a:spcBef>
                        <a:spcAft>
                          <a:spcPts val="0"/>
                        </a:spcAft>
                      </a:pPr>
                      <a:r>
                        <a:rPr lang="en-US" sz="1600" b="1">
                          <a:solidFill>
                            <a:srgbClr val="000000"/>
                          </a:solidFill>
                          <a:latin typeface="Calibri"/>
                          <a:ea typeface="Calibri"/>
                          <a:cs typeface="Times New Roman"/>
                        </a:rPr>
                        <a:t>TOTAL QUESTIONNAIRES</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Bef>
                          <a:spcPts val="1200"/>
                        </a:spcBef>
                        <a:spcAft>
                          <a:spcPts val="0"/>
                        </a:spcAft>
                      </a:pPr>
                      <a:r>
                        <a:rPr lang="en-US" sz="1600" b="1">
                          <a:solidFill>
                            <a:srgbClr val="000000"/>
                          </a:solidFill>
                          <a:latin typeface="Calibri"/>
                          <a:ea typeface="Calibri"/>
                          <a:cs typeface="Times New Roman"/>
                        </a:rPr>
                        <a:t>26</a:t>
                      </a:r>
                      <a:endParaRPr lang="es-ES" sz="160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Bef>
                          <a:spcPts val="1200"/>
                        </a:spcBef>
                        <a:spcAft>
                          <a:spcPts val="0"/>
                        </a:spcAft>
                      </a:pPr>
                      <a:r>
                        <a:rPr lang="en-US" sz="1600" b="1" dirty="0">
                          <a:solidFill>
                            <a:srgbClr val="000000"/>
                          </a:solidFill>
                          <a:latin typeface="Calibri"/>
                          <a:ea typeface="Calibri"/>
                          <a:cs typeface="Times New Roman"/>
                        </a:rPr>
                        <a:t>371</a:t>
                      </a:r>
                      <a:endParaRPr lang="es-ES" sz="1600" dirty="0">
                        <a:solidFill>
                          <a:srgbClr val="000000"/>
                        </a:solidFill>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graphicFrame>
        <p:nvGraphicFramePr>
          <p:cNvPr id="6" name="5 Tabla"/>
          <p:cNvGraphicFramePr>
            <a:graphicFrameLocks noGrp="1"/>
          </p:cNvGraphicFramePr>
          <p:nvPr/>
        </p:nvGraphicFramePr>
        <p:xfrm>
          <a:off x="394138" y="5805264"/>
          <a:ext cx="8418786" cy="502920"/>
        </p:xfrm>
        <a:graphic>
          <a:graphicData uri="http://schemas.openxmlformats.org/drawingml/2006/table">
            <a:tbl>
              <a:tblPr/>
              <a:tblGrid>
                <a:gridCol w="8418786"/>
              </a:tblGrid>
              <a:tr h="432048">
                <a:tc>
                  <a:txBody>
                    <a:bodyPr/>
                    <a:lstStyle/>
                    <a:p>
                      <a:pPr>
                        <a:lnSpc>
                          <a:spcPct val="150000"/>
                        </a:lnSpc>
                      </a:pPr>
                      <a:endParaRPr lang="es-ES" dirty="0" smtClean="0"/>
                    </a:p>
                  </a:txBody>
                  <a:tcPr>
                    <a:lnL w="57150" cmpd="sng">
                      <a:solidFill>
                        <a:schemeClr val="tx1"/>
                      </a:solidFill>
                      <a:prstDash val="solid"/>
                    </a:lnL>
                    <a:lnR w="57150" cmpd="sng">
                      <a:solidFill>
                        <a:schemeClr val="tx1"/>
                      </a:solidFill>
                      <a:prstDash val="solid"/>
                    </a:lnR>
                    <a:lnT w="57150" cmpd="sng">
                      <a:solidFill>
                        <a:schemeClr val="tx1"/>
                      </a:solidFill>
                      <a:prstDash val="solid"/>
                    </a:lnT>
                    <a:lnB w="57150" cmpd="sng">
                      <a:solidFill>
                        <a:schemeClr val="tx1"/>
                      </a:solidFill>
                      <a:prstDash val="solid"/>
                    </a:lnB>
                  </a:tcPr>
                </a:tc>
              </a:tr>
            </a:tbl>
          </a:graphicData>
        </a:graphic>
      </p:graphicFrame>
      <p:cxnSp>
        <p:nvCxnSpPr>
          <p:cNvPr id="8" name="7 Conector recto"/>
          <p:cNvCxnSpPr/>
          <p:nvPr/>
        </p:nvCxnSpPr>
        <p:spPr bwMode="auto">
          <a:xfrm>
            <a:off x="323528" y="4149080"/>
            <a:ext cx="8496944" cy="0"/>
          </a:xfrm>
          <a:prstGeom prst="line">
            <a:avLst/>
          </a:prstGeom>
          <a:solidFill>
            <a:schemeClr val="accent1"/>
          </a:solidFill>
          <a:ln w="9525" cap="flat" cmpd="sng" algn="ctr">
            <a:solidFill>
              <a:schemeClr val="tx1"/>
            </a:solidFill>
            <a:prstDash val="dash"/>
            <a:round/>
            <a:headEnd type="none" w="med" len="med"/>
            <a:tailEnd type="none" w="med" len="med"/>
          </a:ln>
          <a:effectLst/>
        </p:spPr>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a:xfrm>
            <a:off x="468313" y="1011226"/>
            <a:ext cx="8229600" cy="703262"/>
          </a:xfrm>
        </p:spPr>
        <p:txBody>
          <a:bodyPr/>
          <a:lstStyle/>
          <a:p>
            <a:pPr eaLnBrk="1" hangingPunct="1"/>
            <a:r>
              <a:rPr lang="es-ES" dirty="0" err="1" smtClean="0"/>
              <a:t>Expected</a:t>
            </a:r>
            <a:r>
              <a:rPr lang="es-ES" dirty="0" smtClean="0"/>
              <a:t> output </a:t>
            </a:r>
          </a:p>
        </p:txBody>
      </p:sp>
      <p:sp>
        <p:nvSpPr>
          <p:cNvPr id="14339" name="2 Marcador de contenido"/>
          <p:cNvSpPr>
            <a:spLocks noGrp="1"/>
          </p:cNvSpPr>
          <p:nvPr>
            <p:ph idx="1"/>
          </p:nvPr>
        </p:nvSpPr>
        <p:spPr>
          <a:xfrm>
            <a:off x="468313" y="1868509"/>
            <a:ext cx="8229600" cy="4632325"/>
          </a:xfrm>
        </p:spPr>
        <p:txBody>
          <a:bodyPr/>
          <a:lstStyle/>
          <a:p>
            <a:pPr eaLnBrk="1" hangingPunct="1"/>
            <a:r>
              <a:rPr lang="es-ES" sz="2800" b="1" dirty="0" err="1" smtClean="0"/>
              <a:t>Development</a:t>
            </a:r>
            <a:r>
              <a:rPr lang="es-ES" sz="2800" b="1" dirty="0" smtClean="0"/>
              <a:t> of </a:t>
            </a:r>
            <a:r>
              <a:rPr lang="es-ES" sz="2800" b="1" dirty="0" err="1" smtClean="0"/>
              <a:t>guidance</a:t>
            </a:r>
            <a:r>
              <a:rPr lang="es-ES" sz="2800" b="1" dirty="0" smtClean="0"/>
              <a:t> </a:t>
            </a:r>
            <a:r>
              <a:rPr lang="es-ES" sz="2800" b="1" dirty="0" err="1" smtClean="0"/>
              <a:t>for</a:t>
            </a:r>
            <a:r>
              <a:rPr lang="es-ES" sz="2800" b="1" dirty="0" smtClean="0"/>
              <a:t> </a:t>
            </a:r>
            <a:r>
              <a:rPr lang="es-ES" sz="2800" b="1" dirty="0" err="1" smtClean="0"/>
              <a:t>hospitals</a:t>
            </a:r>
            <a:r>
              <a:rPr lang="es-ES" sz="2800" b="1" dirty="0" smtClean="0"/>
              <a:t> </a:t>
            </a:r>
            <a:r>
              <a:rPr lang="es-ES" sz="2800" dirty="0" smtClean="0"/>
              <a:t>– </a:t>
            </a:r>
            <a:r>
              <a:rPr lang="es-ES" sz="2800" dirty="0" err="1" smtClean="0"/>
              <a:t>an</a:t>
            </a:r>
            <a:r>
              <a:rPr lang="es-ES" sz="2800" dirty="0" smtClean="0"/>
              <a:t> in-</a:t>
            </a:r>
            <a:r>
              <a:rPr lang="es-ES" sz="2800" dirty="0" err="1" smtClean="0"/>
              <a:t>depth</a:t>
            </a:r>
            <a:r>
              <a:rPr lang="es-ES" sz="2800" dirty="0" smtClean="0"/>
              <a:t> </a:t>
            </a:r>
            <a:r>
              <a:rPr lang="es-ES" sz="2800" dirty="0" err="1" smtClean="0"/>
              <a:t>overview</a:t>
            </a:r>
            <a:r>
              <a:rPr lang="es-ES" sz="2800" dirty="0" smtClean="0"/>
              <a:t> </a:t>
            </a:r>
            <a:r>
              <a:rPr lang="es-ES" sz="2800" dirty="0" err="1" smtClean="0"/>
              <a:t>on</a:t>
            </a:r>
            <a:r>
              <a:rPr lang="es-ES" sz="2800" dirty="0" smtClean="0"/>
              <a:t> </a:t>
            </a:r>
            <a:r>
              <a:rPr lang="es-ES" sz="2800" dirty="0" err="1" smtClean="0"/>
              <a:t>the</a:t>
            </a:r>
            <a:r>
              <a:rPr lang="es-ES" sz="2800" dirty="0" smtClean="0"/>
              <a:t> </a:t>
            </a:r>
            <a:r>
              <a:rPr lang="es-ES" sz="2800" dirty="0" err="1" smtClean="0"/>
              <a:t>effectiveness</a:t>
            </a:r>
            <a:r>
              <a:rPr lang="es-ES" sz="2800" dirty="0" smtClean="0"/>
              <a:t> of </a:t>
            </a:r>
            <a:r>
              <a:rPr lang="es-ES" sz="2800" dirty="0" err="1" smtClean="0"/>
              <a:t>quality</a:t>
            </a:r>
            <a:r>
              <a:rPr lang="es-ES" sz="2800" dirty="0" smtClean="0"/>
              <a:t> and safety </a:t>
            </a:r>
            <a:r>
              <a:rPr lang="es-ES" sz="2800" dirty="0" err="1" smtClean="0"/>
              <a:t>strategies</a:t>
            </a:r>
            <a:r>
              <a:rPr lang="es-ES" sz="2800" dirty="0" smtClean="0"/>
              <a:t> and </a:t>
            </a:r>
            <a:r>
              <a:rPr lang="es-ES" sz="2800" dirty="0" err="1" smtClean="0"/>
              <a:t>how</a:t>
            </a:r>
            <a:r>
              <a:rPr lang="es-ES" sz="2800" dirty="0" smtClean="0"/>
              <a:t> </a:t>
            </a:r>
            <a:r>
              <a:rPr lang="es-ES" sz="2800" dirty="0" err="1" smtClean="0"/>
              <a:t>to</a:t>
            </a:r>
            <a:r>
              <a:rPr lang="es-ES" sz="2800" dirty="0" smtClean="0"/>
              <a:t> </a:t>
            </a:r>
            <a:r>
              <a:rPr lang="es-ES" sz="2800" dirty="0" err="1" smtClean="0"/>
              <a:t>integrate</a:t>
            </a:r>
            <a:r>
              <a:rPr lang="es-ES" sz="2800" dirty="0" smtClean="0"/>
              <a:t> </a:t>
            </a:r>
            <a:r>
              <a:rPr lang="es-ES" sz="2800" dirty="0" err="1" smtClean="0"/>
              <a:t>them</a:t>
            </a:r>
            <a:r>
              <a:rPr lang="es-ES" sz="2800" dirty="0" smtClean="0"/>
              <a:t> at hospital and </a:t>
            </a:r>
            <a:r>
              <a:rPr lang="es-ES" sz="2800" dirty="0" err="1" smtClean="0"/>
              <a:t>departmental</a:t>
            </a:r>
            <a:r>
              <a:rPr lang="es-ES" sz="2800" dirty="0" smtClean="0"/>
              <a:t> </a:t>
            </a:r>
            <a:r>
              <a:rPr lang="es-ES" sz="2800" dirty="0" err="1" smtClean="0"/>
              <a:t>level</a:t>
            </a:r>
            <a:r>
              <a:rPr lang="es-ES" sz="2800" dirty="0" smtClean="0"/>
              <a:t>.</a:t>
            </a:r>
          </a:p>
          <a:p>
            <a:pPr eaLnBrk="1" hangingPunct="1">
              <a:buNone/>
            </a:pPr>
            <a:endParaRPr lang="es-ES" sz="2800" dirty="0" smtClean="0"/>
          </a:p>
          <a:p>
            <a:pPr eaLnBrk="1" hangingPunct="1"/>
            <a:r>
              <a:rPr lang="es-ES" sz="2800" b="1" dirty="0" err="1" smtClean="0"/>
              <a:t>Appraisal</a:t>
            </a:r>
            <a:r>
              <a:rPr lang="es-ES" sz="2800" b="1" dirty="0" smtClean="0"/>
              <a:t> </a:t>
            </a:r>
            <a:r>
              <a:rPr lang="es-ES" sz="2800" b="1" dirty="0" err="1" smtClean="0"/>
              <a:t>scheme</a:t>
            </a:r>
            <a:r>
              <a:rPr lang="es-ES" sz="2800" b="1" dirty="0" smtClean="0"/>
              <a:t> </a:t>
            </a:r>
            <a:r>
              <a:rPr lang="es-ES" sz="2800" b="1" dirty="0" err="1" smtClean="0"/>
              <a:t>for</a:t>
            </a:r>
            <a:r>
              <a:rPr lang="es-ES" sz="2800" b="1" dirty="0" smtClean="0"/>
              <a:t> </a:t>
            </a:r>
            <a:r>
              <a:rPr lang="es-ES" sz="2800" b="1" dirty="0" err="1" smtClean="0"/>
              <a:t>purchasers</a:t>
            </a:r>
            <a:r>
              <a:rPr lang="es-ES" sz="2800" b="1" dirty="0" smtClean="0"/>
              <a:t> </a:t>
            </a:r>
            <a:r>
              <a:rPr lang="es-ES" sz="2800" dirty="0" smtClean="0"/>
              <a:t>– </a:t>
            </a:r>
            <a:r>
              <a:rPr lang="es-ES" sz="2800" dirty="0" err="1" smtClean="0"/>
              <a:t>identifying</a:t>
            </a:r>
            <a:r>
              <a:rPr lang="es-ES" sz="2800" dirty="0" smtClean="0"/>
              <a:t> </a:t>
            </a:r>
            <a:r>
              <a:rPr lang="es-ES" sz="2800" dirty="0" err="1" smtClean="0"/>
              <a:t>the</a:t>
            </a:r>
            <a:r>
              <a:rPr lang="es-ES" sz="2800" dirty="0" smtClean="0"/>
              <a:t> </a:t>
            </a:r>
            <a:r>
              <a:rPr lang="es-ES" sz="2800" dirty="0" err="1" smtClean="0"/>
              <a:t>core</a:t>
            </a:r>
            <a:r>
              <a:rPr lang="es-ES" sz="2800" dirty="0" smtClean="0"/>
              <a:t> </a:t>
            </a:r>
            <a:r>
              <a:rPr lang="es-ES" sz="2800" dirty="0" err="1" smtClean="0"/>
              <a:t>quality</a:t>
            </a:r>
            <a:r>
              <a:rPr lang="es-ES" sz="2800" dirty="0" smtClean="0"/>
              <a:t> and safety </a:t>
            </a:r>
            <a:r>
              <a:rPr lang="es-ES" sz="2800" dirty="0" err="1" smtClean="0"/>
              <a:t>strategies</a:t>
            </a:r>
            <a:r>
              <a:rPr lang="es-ES" sz="2800" dirty="0" smtClean="0"/>
              <a:t> </a:t>
            </a:r>
            <a:r>
              <a:rPr lang="es-ES" sz="2800" dirty="0" err="1" smtClean="0"/>
              <a:t>that</a:t>
            </a:r>
            <a:r>
              <a:rPr lang="es-ES" sz="2800" dirty="0" smtClean="0"/>
              <a:t> </a:t>
            </a:r>
            <a:r>
              <a:rPr lang="es-ES" sz="2800" dirty="0" err="1" smtClean="0"/>
              <a:t>should</a:t>
            </a:r>
            <a:r>
              <a:rPr lang="es-ES" sz="2800" dirty="0" smtClean="0"/>
              <a:t> </a:t>
            </a:r>
            <a:r>
              <a:rPr lang="es-ES" sz="2800" dirty="0" err="1" smtClean="0"/>
              <a:t>be</a:t>
            </a:r>
            <a:r>
              <a:rPr lang="es-ES" sz="2800" dirty="0" smtClean="0"/>
              <a:t> in place in </a:t>
            </a:r>
            <a:r>
              <a:rPr lang="es-ES" sz="2800" dirty="0" err="1" smtClean="0"/>
              <a:t>European</a:t>
            </a:r>
            <a:r>
              <a:rPr lang="es-ES" sz="2800" dirty="0" smtClean="0"/>
              <a:t> </a:t>
            </a:r>
            <a:r>
              <a:rPr lang="es-ES" sz="2800" dirty="0" err="1" smtClean="0"/>
              <a:t>hospitals</a:t>
            </a:r>
            <a:r>
              <a:rPr lang="es-ES" sz="2800" dirty="0" smtClean="0"/>
              <a:t>.</a:t>
            </a:r>
          </a:p>
        </p:txBody>
      </p:sp>
      <p:sp>
        <p:nvSpPr>
          <p:cNvPr id="14340" name="3 Marcador de número de diapositiva"/>
          <p:cNvSpPr>
            <a:spLocks noGrp="1"/>
          </p:cNvSpPr>
          <p:nvPr>
            <p:ph type="sldNum" sz="quarter" idx="4294967295"/>
          </p:nvPr>
        </p:nvSpPr>
        <p:spPr bwMode="auto">
          <a:xfrm>
            <a:off x="6553200" y="6356350"/>
            <a:ext cx="2133600" cy="365125"/>
          </a:xfrm>
          <a:prstGeom prst="rect">
            <a:avLst/>
          </a:prstGeom>
          <a:noFill/>
          <a:ln>
            <a:miter lim="800000"/>
            <a:headEnd/>
            <a:tailEnd/>
          </a:ln>
        </p:spPr>
        <p:txBody>
          <a:bodyPr/>
          <a:lstStyle/>
          <a:p>
            <a:pPr eaLnBrk="0" hangingPunct="0"/>
            <a:fld id="{75F651AC-9CA6-467F-B4F7-D39548340F0F}" type="slidenum">
              <a:rPr lang="es-ES"/>
              <a:pPr eaLnBrk="0" hangingPunct="0"/>
              <a:t>14</a:t>
            </a:fld>
            <a:endParaRPr lang="es-E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p:nvPr>
        </p:nvSpPr>
        <p:spPr>
          <a:xfrm>
            <a:off x="457200" y="3143250"/>
            <a:ext cx="8229600" cy="1143000"/>
          </a:xfrm>
        </p:spPr>
        <p:txBody>
          <a:bodyPr/>
          <a:lstStyle/>
          <a:p>
            <a:pPr eaLnBrk="1" hangingPunct="1"/>
            <a:r>
              <a:rPr lang="es-ES" dirty="0" err="1" smtClean="0"/>
              <a:t>Some</a:t>
            </a:r>
            <a:r>
              <a:rPr lang="es-ES" dirty="0" smtClean="0"/>
              <a:t> </a:t>
            </a:r>
            <a:r>
              <a:rPr lang="es-ES" dirty="0" err="1" smtClean="0"/>
              <a:t>questions</a:t>
            </a:r>
            <a:r>
              <a:rPr lang="es-ES" dirty="0" smtClean="0"/>
              <a:t> </a:t>
            </a:r>
            <a:r>
              <a:rPr lang="es-ES" dirty="0" smtClean="0"/>
              <a:t>…</a:t>
            </a:r>
          </a:p>
        </p:txBody>
      </p:sp>
      <p:sp>
        <p:nvSpPr>
          <p:cNvPr id="12291" name="4 Marcador de número de diapositiva"/>
          <p:cNvSpPr>
            <a:spLocks noGrp="1"/>
          </p:cNvSpPr>
          <p:nvPr>
            <p:ph type="sldNum" sz="quarter" idx="4294967295"/>
          </p:nvPr>
        </p:nvSpPr>
        <p:spPr bwMode="auto">
          <a:xfrm>
            <a:off x="6553200" y="6356350"/>
            <a:ext cx="2133600" cy="365125"/>
          </a:xfrm>
          <a:prstGeom prst="rect">
            <a:avLst/>
          </a:prstGeom>
          <a:noFill/>
          <a:ln>
            <a:miter lim="800000"/>
            <a:headEnd/>
            <a:tailEnd/>
          </a:ln>
        </p:spPr>
        <p:txBody>
          <a:bodyPr/>
          <a:lstStyle/>
          <a:p>
            <a:pPr eaLnBrk="0" hangingPunct="0"/>
            <a:fld id="{A313E7DF-E0E9-411A-8566-63FD4D63DEE1}" type="slidenum">
              <a:rPr lang="es-ES"/>
              <a:pPr eaLnBrk="0" hangingPunct="0"/>
              <a:t>15</a:t>
            </a:fld>
            <a:endParaRPr lang="es-E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a:xfrm>
            <a:off x="468313" y="1011226"/>
            <a:ext cx="8229600" cy="703262"/>
          </a:xfrm>
        </p:spPr>
        <p:txBody>
          <a:bodyPr/>
          <a:lstStyle/>
          <a:p>
            <a:pPr eaLnBrk="1" hangingPunct="1"/>
            <a:r>
              <a:rPr lang="es-ES" dirty="0" err="1" smtClean="0"/>
              <a:t>Ethics</a:t>
            </a:r>
            <a:r>
              <a:rPr lang="es-ES" dirty="0" smtClean="0"/>
              <a:t>, </a:t>
            </a:r>
            <a:r>
              <a:rPr lang="es-ES" dirty="0" err="1" smtClean="0"/>
              <a:t>confidentiality</a:t>
            </a:r>
            <a:r>
              <a:rPr lang="es-ES" dirty="0" smtClean="0"/>
              <a:t> and </a:t>
            </a:r>
            <a:r>
              <a:rPr lang="es-ES" dirty="0" err="1" smtClean="0"/>
              <a:t>sampling</a:t>
            </a:r>
            <a:endParaRPr lang="es-ES" dirty="0" smtClean="0"/>
          </a:p>
        </p:txBody>
      </p:sp>
      <p:sp>
        <p:nvSpPr>
          <p:cNvPr id="14339" name="2 Marcador de contenido"/>
          <p:cNvSpPr>
            <a:spLocks noGrp="1"/>
          </p:cNvSpPr>
          <p:nvPr>
            <p:ph idx="1"/>
          </p:nvPr>
        </p:nvSpPr>
        <p:spPr>
          <a:xfrm>
            <a:off x="468313" y="1868509"/>
            <a:ext cx="8229600" cy="4632325"/>
          </a:xfrm>
        </p:spPr>
        <p:txBody>
          <a:bodyPr/>
          <a:lstStyle/>
          <a:p>
            <a:pPr eaLnBrk="1" hangingPunct="1"/>
            <a:r>
              <a:rPr lang="es-ES" sz="2800" dirty="0" err="1" smtClean="0"/>
              <a:t>Obtaining</a:t>
            </a:r>
            <a:r>
              <a:rPr lang="es-ES" sz="2800" dirty="0" smtClean="0"/>
              <a:t> </a:t>
            </a:r>
            <a:r>
              <a:rPr lang="es-ES" sz="2800" dirty="0" err="1" smtClean="0"/>
              <a:t>ethics</a:t>
            </a:r>
            <a:r>
              <a:rPr lang="es-ES" sz="2800" dirty="0" smtClean="0"/>
              <a:t> </a:t>
            </a:r>
            <a:r>
              <a:rPr lang="es-ES" sz="2800" dirty="0" err="1" smtClean="0"/>
              <a:t>approval</a:t>
            </a:r>
            <a:r>
              <a:rPr lang="es-ES" sz="2800" dirty="0" smtClean="0"/>
              <a:t> in </a:t>
            </a:r>
            <a:r>
              <a:rPr lang="es-ES" sz="2800" dirty="0" err="1" smtClean="0"/>
              <a:t>multicenter</a:t>
            </a:r>
            <a:r>
              <a:rPr lang="es-ES" sz="2800" dirty="0" smtClean="0"/>
              <a:t> </a:t>
            </a:r>
            <a:r>
              <a:rPr lang="es-ES" sz="2800" dirty="0" err="1" smtClean="0"/>
              <a:t>studies</a:t>
            </a:r>
            <a:r>
              <a:rPr lang="es-ES" sz="2800" dirty="0" smtClean="0"/>
              <a:t> – </a:t>
            </a:r>
            <a:r>
              <a:rPr lang="es-ES" sz="2800" dirty="0" err="1" smtClean="0"/>
              <a:t>different</a:t>
            </a:r>
            <a:r>
              <a:rPr lang="es-ES" sz="2800" dirty="0" smtClean="0"/>
              <a:t> </a:t>
            </a:r>
            <a:r>
              <a:rPr lang="es-ES" sz="2800" dirty="0" err="1" smtClean="0"/>
              <a:t>countries</a:t>
            </a:r>
            <a:r>
              <a:rPr lang="es-ES" sz="2800" dirty="0" smtClean="0"/>
              <a:t>, </a:t>
            </a:r>
            <a:r>
              <a:rPr lang="es-ES" sz="2800" dirty="0" err="1" smtClean="0"/>
              <a:t>different</a:t>
            </a:r>
            <a:r>
              <a:rPr lang="es-ES" sz="2800" dirty="0" smtClean="0"/>
              <a:t> </a:t>
            </a:r>
            <a:r>
              <a:rPr lang="es-ES" sz="2800" dirty="0" err="1" smtClean="0"/>
              <a:t>models</a:t>
            </a:r>
            <a:r>
              <a:rPr lang="es-ES" sz="2800" dirty="0" smtClean="0"/>
              <a:t>.</a:t>
            </a:r>
          </a:p>
          <a:p>
            <a:pPr eaLnBrk="1" hangingPunct="1"/>
            <a:r>
              <a:rPr lang="es-ES" sz="2800" dirty="0" err="1" smtClean="0"/>
              <a:t>Confidentiality</a:t>
            </a:r>
            <a:r>
              <a:rPr lang="es-ES" sz="2800" dirty="0" smtClean="0"/>
              <a:t> </a:t>
            </a:r>
            <a:r>
              <a:rPr lang="es-ES" sz="2800" dirty="0" err="1" smtClean="0"/>
              <a:t>issues</a:t>
            </a:r>
            <a:r>
              <a:rPr lang="es-ES" sz="2800" dirty="0" smtClean="0"/>
              <a:t> in </a:t>
            </a:r>
            <a:r>
              <a:rPr lang="es-ES" sz="2800" dirty="0" err="1" smtClean="0"/>
              <a:t>accessing</a:t>
            </a:r>
            <a:r>
              <a:rPr lang="es-ES" sz="2800" dirty="0" smtClean="0"/>
              <a:t> </a:t>
            </a:r>
            <a:r>
              <a:rPr lang="es-ES" sz="2800" dirty="0" err="1" smtClean="0"/>
              <a:t>clinical</a:t>
            </a:r>
            <a:r>
              <a:rPr lang="es-ES" sz="2800" dirty="0" smtClean="0"/>
              <a:t> records: </a:t>
            </a:r>
            <a:r>
              <a:rPr lang="es-ES" sz="2800" dirty="0" err="1" smtClean="0"/>
              <a:t>internal</a:t>
            </a:r>
            <a:r>
              <a:rPr lang="es-ES" sz="2800" dirty="0" smtClean="0"/>
              <a:t>/</a:t>
            </a:r>
            <a:r>
              <a:rPr lang="es-ES" sz="2800" dirty="0" err="1" smtClean="0"/>
              <a:t>external</a:t>
            </a:r>
            <a:r>
              <a:rPr lang="es-ES" sz="2800" dirty="0" smtClean="0"/>
              <a:t> </a:t>
            </a:r>
            <a:r>
              <a:rPr lang="es-ES" sz="2800" dirty="0" err="1" smtClean="0"/>
              <a:t>audit</a:t>
            </a:r>
            <a:r>
              <a:rPr lang="es-ES" sz="2800" dirty="0" smtClean="0"/>
              <a:t>.</a:t>
            </a:r>
          </a:p>
          <a:p>
            <a:pPr eaLnBrk="1" hangingPunct="1"/>
            <a:r>
              <a:rPr lang="es-ES" sz="2800" dirty="0" smtClean="0"/>
              <a:t>… and: </a:t>
            </a:r>
            <a:r>
              <a:rPr lang="es-ES" sz="2800" dirty="0" err="1" smtClean="0"/>
              <a:t>what</a:t>
            </a:r>
            <a:r>
              <a:rPr lang="es-ES" sz="2800" dirty="0" smtClean="0"/>
              <a:t> </a:t>
            </a:r>
            <a:r>
              <a:rPr lang="es-ES" sz="2800" dirty="0" err="1" smtClean="0"/>
              <a:t>is</a:t>
            </a:r>
            <a:r>
              <a:rPr lang="es-ES" sz="2800" dirty="0" smtClean="0"/>
              <a:t> a hospital </a:t>
            </a:r>
            <a:r>
              <a:rPr lang="es-ES" sz="2800" dirty="0" err="1" smtClean="0"/>
              <a:t>actually</a:t>
            </a:r>
            <a:r>
              <a:rPr lang="es-ES" sz="2800" dirty="0" smtClean="0"/>
              <a:t>?</a:t>
            </a:r>
          </a:p>
          <a:p>
            <a:pPr eaLnBrk="1" hangingPunct="1"/>
            <a:endParaRPr lang="es-ES" sz="2800" dirty="0" smtClean="0"/>
          </a:p>
          <a:p>
            <a:pPr eaLnBrk="1" hangingPunct="1"/>
            <a:r>
              <a:rPr lang="es-ES" sz="2800" dirty="0" err="1" smtClean="0"/>
              <a:t>Random</a:t>
            </a:r>
            <a:r>
              <a:rPr lang="es-ES" sz="2800" dirty="0" smtClean="0"/>
              <a:t> </a:t>
            </a:r>
            <a:r>
              <a:rPr lang="es-ES" sz="2800" dirty="0" err="1" smtClean="0"/>
              <a:t>sampling</a:t>
            </a:r>
            <a:r>
              <a:rPr lang="es-ES" sz="2800" dirty="0" smtClean="0"/>
              <a:t>: hospital </a:t>
            </a:r>
            <a:r>
              <a:rPr lang="es-ES" sz="2800" dirty="0" err="1" smtClean="0"/>
              <a:t>lists</a:t>
            </a:r>
            <a:r>
              <a:rPr lang="es-ES" sz="2800" dirty="0" smtClean="0"/>
              <a:t> / data base </a:t>
            </a:r>
            <a:r>
              <a:rPr lang="es-ES" sz="2800" dirty="0" err="1" smtClean="0"/>
              <a:t>mergers</a:t>
            </a:r>
            <a:r>
              <a:rPr lang="es-ES" sz="2800" dirty="0" smtClean="0"/>
              <a:t>.</a:t>
            </a:r>
          </a:p>
        </p:txBody>
      </p:sp>
      <p:sp>
        <p:nvSpPr>
          <p:cNvPr id="14340" name="3 Marcador de número de diapositiva"/>
          <p:cNvSpPr>
            <a:spLocks noGrp="1"/>
          </p:cNvSpPr>
          <p:nvPr>
            <p:ph type="sldNum" sz="quarter" idx="4294967295"/>
          </p:nvPr>
        </p:nvSpPr>
        <p:spPr bwMode="auto">
          <a:xfrm>
            <a:off x="6553200" y="6356350"/>
            <a:ext cx="2133600" cy="365125"/>
          </a:xfrm>
          <a:prstGeom prst="rect">
            <a:avLst/>
          </a:prstGeom>
          <a:noFill/>
          <a:ln>
            <a:miter lim="800000"/>
            <a:headEnd/>
            <a:tailEnd/>
          </a:ln>
        </p:spPr>
        <p:txBody>
          <a:bodyPr/>
          <a:lstStyle/>
          <a:p>
            <a:pPr eaLnBrk="0" hangingPunct="0"/>
            <a:fld id="{75F651AC-9CA6-467F-B4F7-D39548340F0F}" type="slidenum">
              <a:rPr lang="es-ES"/>
              <a:pPr eaLnBrk="0" hangingPunct="0"/>
              <a:t>16</a:t>
            </a:fld>
            <a:endParaRPr lang="es-E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a:xfrm>
            <a:off x="468313" y="1011226"/>
            <a:ext cx="8229600" cy="703262"/>
          </a:xfrm>
        </p:spPr>
        <p:txBody>
          <a:bodyPr/>
          <a:lstStyle/>
          <a:p>
            <a:pPr eaLnBrk="1" hangingPunct="1"/>
            <a:r>
              <a:rPr lang="es-ES" dirty="0" err="1" smtClean="0"/>
              <a:t>Developing</a:t>
            </a:r>
            <a:r>
              <a:rPr lang="es-ES" dirty="0" smtClean="0"/>
              <a:t> </a:t>
            </a:r>
            <a:r>
              <a:rPr lang="es-ES" dirty="0" err="1" smtClean="0"/>
              <a:t>measures</a:t>
            </a:r>
            <a:endParaRPr lang="es-ES" dirty="0" smtClean="0"/>
          </a:p>
        </p:txBody>
      </p:sp>
      <p:sp>
        <p:nvSpPr>
          <p:cNvPr id="14339" name="2 Marcador de contenido"/>
          <p:cNvSpPr>
            <a:spLocks noGrp="1"/>
          </p:cNvSpPr>
          <p:nvPr>
            <p:ph idx="1"/>
          </p:nvPr>
        </p:nvSpPr>
        <p:spPr>
          <a:xfrm>
            <a:off x="468313" y="1868509"/>
            <a:ext cx="8229600" cy="4632325"/>
          </a:xfrm>
        </p:spPr>
        <p:txBody>
          <a:bodyPr/>
          <a:lstStyle/>
          <a:p>
            <a:pPr eaLnBrk="1" hangingPunct="1"/>
            <a:r>
              <a:rPr lang="es-ES" sz="2800" dirty="0" smtClean="0"/>
              <a:t>A </a:t>
            </a:r>
            <a:r>
              <a:rPr lang="es-ES" sz="2800" dirty="0" err="1" smtClean="0"/>
              <a:t>wide</a:t>
            </a:r>
            <a:r>
              <a:rPr lang="es-ES" sz="2800" dirty="0" smtClean="0"/>
              <a:t> </a:t>
            </a:r>
            <a:r>
              <a:rPr lang="es-ES" sz="2800" dirty="0" err="1" smtClean="0"/>
              <a:t>range</a:t>
            </a:r>
            <a:r>
              <a:rPr lang="es-ES" sz="2800" dirty="0" smtClean="0"/>
              <a:t> of </a:t>
            </a:r>
            <a:r>
              <a:rPr lang="es-ES" sz="2800" dirty="0" err="1" smtClean="0"/>
              <a:t>measures</a:t>
            </a:r>
            <a:r>
              <a:rPr lang="es-ES" sz="2800" dirty="0" smtClean="0"/>
              <a:t> </a:t>
            </a:r>
            <a:r>
              <a:rPr lang="es-ES" sz="2800" dirty="0" err="1" smtClean="0"/>
              <a:t>exists</a:t>
            </a:r>
            <a:r>
              <a:rPr lang="es-ES" sz="2800" dirty="0" smtClean="0"/>
              <a:t>, </a:t>
            </a:r>
            <a:r>
              <a:rPr lang="es-ES" sz="2800" dirty="0" err="1" smtClean="0"/>
              <a:t>but</a:t>
            </a:r>
            <a:r>
              <a:rPr lang="es-ES" sz="2800" dirty="0" smtClean="0"/>
              <a:t>:</a:t>
            </a:r>
          </a:p>
          <a:p>
            <a:pPr lvl="1" eaLnBrk="1" hangingPunct="1"/>
            <a:r>
              <a:rPr lang="es-ES" sz="2800" dirty="0" err="1" smtClean="0"/>
              <a:t>Lack</a:t>
            </a:r>
            <a:r>
              <a:rPr lang="es-ES" sz="2800" dirty="0" smtClean="0"/>
              <a:t> of </a:t>
            </a:r>
            <a:r>
              <a:rPr lang="es-ES" sz="2800" dirty="0" err="1" smtClean="0"/>
              <a:t>gold</a:t>
            </a:r>
            <a:r>
              <a:rPr lang="es-ES" sz="2800" dirty="0" smtClean="0"/>
              <a:t> </a:t>
            </a:r>
            <a:r>
              <a:rPr lang="es-ES" sz="2800" dirty="0" err="1" smtClean="0"/>
              <a:t>standard</a:t>
            </a:r>
            <a:r>
              <a:rPr lang="es-ES" sz="2800" dirty="0" smtClean="0"/>
              <a:t> </a:t>
            </a:r>
            <a:r>
              <a:rPr lang="es-ES" sz="2800" dirty="0" err="1" smtClean="0"/>
              <a:t>measures</a:t>
            </a:r>
            <a:endParaRPr lang="es-ES" sz="2800" dirty="0" smtClean="0"/>
          </a:p>
          <a:p>
            <a:pPr lvl="1" eaLnBrk="1" hangingPunct="1"/>
            <a:r>
              <a:rPr lang="es-ES" sz="2800" dirty="0" err="1" smtClean="0"/>
              <a:t>Lack</a:t>
            </a:r>
            <a:r>
              <a:rPr lang="es-ES" sz="2800" dirty="0" smtClean="0"/>
              <a:t> of </a:t>
            </a:r>
            <a:r>
              <a:rPr lang="es-ES" sz="2800" dirty="0" err="1" smtClean="0"/>
              <a:t>measures</a:t>
            </a:r>
            <a:r>
              <a:rPr lang="es-ES" sz="2800" dirty="0" smtClean="0"/>
              <a:t> </a:t>
            </a:r>
            <a:r>
              <a:rPr lang="es-ES" sz="2800" dirty="0" err="1" smtClean="0"/>
              <a:t>developed</a:t>
            </a:r>
            <a:r>
              <a:rPr lang="es-ES" sz="2800" dirty="0" smtClean="0"/>
              <a:t> </a:t>
            </a:r>
            <a:r>
              <a:rPr lang="es-ES" sz="2800" dirty="0" err="1" smtClean="0"/>
              <a:t>for</a:t>
            </a:r>
            <a:r>
              <a:rPr lang="es-ES" sz="2800" dirty="0" smtClean="0"/>
              <a:t> </a:t>
            </a:r>
            <a:r>
              <a:rPr lang="es-ES" sz="2800" dirty="0" err="1" smtClean="0"/>
              <a:t>international</a:t>
            </a:r>
            <a:r>
              <a:rPr lang="es-ES" sz="2800" dirty="0" smtClean="0"/>
              <a:t> use</a:t>
            </a:r>
          </a:p>
          <a:p>
            <a:pPr lvl="1" eaLnBrk="1" hangingPunct="1"/>
            <a:r>
              <a:rPr lang="es-ES" sz="2800" dirty="0" err="1" smtClean="0"/>
              <a:t>Same</a:t>
            </a:r>
            <a:r>
              <a:rPr lang="es-ES" sz="2800" dirty="0" smtClean="0"/>
              <a:t> </a:t>
            </a:r>
            <a:r>
              <a:rPr lang="es-ES" sz="2800" dirty="0" err="1" smtClean="0"/>
              <a:t>measures</a:t>
            </a:r>
            <a:r>
              <a:rPr lang="es-ES" sz="2800" dirty="0" smtClean="0"/>
              <a:t> </a:t>
            </a:r>
            <a:r>
              <a:rPr lang="es-ES" sz="2800" dirty="0" err="1" smtClean="0"/>
              <a:t>across</a:t>
            </a:r>
            <a:r>
              <a:rPr lang="es-ES" sz="2800" dirty="0" smtClean="0"/>
              <a:t> </a:t>
            </a:r>
            <a:r>
              <a:rPr lang="es-ES" sz="2800" dirty="0" err="1" smtClean="0"/>
              <a:t>condition</a:t>
            </a:r>
            <a:r>
              <a:rPr lang="es-ES" sz="2800" dirty="0" smtClean="0"/>
              <a:t>?</a:t>
            </a:r>
          </a:p>
          <a:p>
            <a:pPr lvl="1" eaLnBrk="1" hangingPunct="1"/>
            <a:r>
              <a:rPr lang="es-ES" sz="2800" dirty="0" err="1" smtClean="0"/>
              <a:t>Balancing</a:t>
            </a:r>
            <a:r>
              <a:rPr lang="es-ES" sz="2800" dirty="0" smtClean="0"/>
              <a:t> posibles </a:t>
            </a:r>
            <a:r>
              <a:rPr lang="es-ES" sz="2800" dirty="0" err="1" smtClean="0"/>
              <a:t>biases</a:t>
            </a:r>
            <a:r>
              <a:rPr lang="es-ES" sz="2800" dirty="0" smtClean="0"/>
              <a:t> and </a:t>
            </a:r>
          </a:p>
          <a:p>
            <a:pPr lvl="2" eaLnBrk="1" hangingPunct="1"/>
            <a:r>
              <a:rPr lang="es-ES" sz="2800" dirty="0" err="1" smtClean="0"/>
              <a:t>Feasibility</a:t>
            </a:r>
            <a:endParaRPr lang="es-ES" sz="2800" dirty="0" smtClean="0"/>
          </a:p>
          <a:p>
            <a:pPr lvl="2" eaLnBrk="1" hangingPunct="1"/>
            <a:r>
              <a:rPr lang="es-ES" sz="2800" dirty="0" err="1" smtClean="0"/>
              <a:t>Homogenity</a:t>
            </a:r>
            <a:r>
              <a:rPr lang="es-ES" sz="2800" dirty="0" smtClean="0"/>
              <a:t> </a:t>
            </a:r>
          </a:p>
        </p:txBody>
      </p:sp>
      <p:sp>
        <p:nvSpPr>
          <p:cNvPr id="14340" name="3 Marcador de número de diapositiva"/>
          <p:cNvSpPr>
            <a:spLocks noGrp="1"/>
          </p:cNvSpPr>
          <p:nvPr>
            <p:ph type="sldNum" sz="quarter" idx="4294967295"/>
          </p:nvPr>
        </p:nvSpPr>
        <p:spPr bwMode="auto">
          <a:xfrm>
            <a:off x="6553200" y="6356350"/>
            <a:ext cx="2133600" cy="365125"/>
          </a:xfrm>
          <a:prstGeom prst="rect">
            <a:avLst/>
          </a:prstGeom>
          <a:noFill/>
          <a:ln>
            <a:miter lim="800000"/>
            <a:headEnd/>
            <a:tailEnd/>
          </a:ln>
        </p:spPr>
        <p:txBody>
          <a:bodyPr/>
          <a:lstStyle/>
          <a:p>
            <a:pPr eaLnBrk="0" hangingPunct="0"/>
            <a:fld id="{75F651AC-9CA6-467F-B4F7-D39548340F0F}" type="slidenum">
              <a:rPr lang="es-ES"/>
              <a:pPr eaLnBrk="0" hangingPunct="0"/>
              <a:t>17</a:t>
            </a:fld>
            <a:endParaRPr lang="es-E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p:nvPr>
        </p:nvSpPr>
        <p:spPr>
          <a:xfrm>
            <a:off x="468313" y="939800"/>
            <a:ext cx="8229600" cy="703263"/>
          </a:xfrm>
        </p:spPr>
        <p:txBody>
          <a:bodyPr/>
          <a:lstStyle/>
          <a:p>
            <a:pPr eaLnBrk="1" hangingPunct="1"/>
            <a:r>
              <a:rPr lang="es-ES" dirty="0" err="1" smtClean="0"/>
              <a:t>Analytical</a:t>
            </a:r>
            <a:r>
              <a:rPr lang="es-ES" dirty="0" smtClean="0"/>
              <a:t> </a:t>
            </a:r>
            <a:r>
              <a:rPr lang="es-ES" dirty="0" err="1" smtClean="0"/>
              <a:t>framework</a:t>
            </a:r>
            <a:endParaRPr lang="es-ES" dirty="0" smtClean="0"/>
          </a:p>
        </p:txBody>
      </p:sp>
      <p:pic>
        <p:nvPicPr>
          <p:cNvPr id="69634" name="Picture 2"/>
          <p:cNvPicPr>
            <a:picLocks noChangeAspect="1" noChangeArrowheads="1"/>
          </p:cNvPicPr>
          <p:nvPr/>
        </p:nvPicPr>
        <p:blipFill>
          <a:blip r:embed="rId3" cstate="print"/>
          <a:srcRect l="29055" t="24040" r="27948" b="27804"/>
          <a:stretch>
            <a:fillRect/>
          </a:stretch>
        </p:blipFill>
        <p:spPr bwMode="auto">
          <a:xfrm>
            <a:off x="467544" y="1628800"/>
            <a:ext cx="8280920" cy="45365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a:xfrm>
            <a:off x="468313" y="1011226"/>
            <a:ext cx="8229600" cy="703262"/>
          </a:xfrm>
        </p:spPr>
        <p:txBody>
          <a:bodyPr/>
          <a:lstStyle/>
          <a:p>
            <a:pPr eaLnBrk="1" hangingPunct="1"/>
            <a:r>
              <a:rPr lang="es-ES" dirty="0" err="1" smtClean="0"/>
              <a:t>Analysis</a:t>
            </a:r>
            <a:endParaRPr lang="es-ES" dirty="0" smtClean="0"/>
          </a:p>
        </p:txBody>
      </p:sp>
      <p:sp>
        <p:nvSpPr>
          <p:cNvPr id="14339" name="2 Marcador de contenido"/>
          <p:cNvSpPr>
            <a:spLocks noGrp="1"/>
          </p:cNvSpPr>
          <p:nvPr>
            <p:ph idx="1"/>
          </p:nvPr>
        </p:nvSpPr>
        <p:spPr>
          <a:xfrm>
            <a:off x="468313" y="1868509"/>
            <a:ext cx="8229600" cy="4632325"/>
          </a:xfrm>
        </p:spPr>
        <p:txBody>
          <a:bodyPr/>
          <a:lstStyle/>
          <a:p>
            <a:pPr eaLnBrk="1" hangingPunct="1"/>
            <a:r>
              <a:rPr lang="es-ES" sz="2800" dirty="0" err="1" smtClean="0"/>
              <a:t>Focus</a:t>
            </a:r>
            <a:r>
              <a:rPr lang="es-ES" sz="2800" dirty="0" smtClean="0"/>
              <a:t> at hospital </a:t>
            </a:r>
            <a:r>
              <a:rPr lang="es-ES" sz="2800" dirty="0" err="1" smtClean="0"/>
              <a:t>level</a:t>
            </a:r>
            <a:r>
              <a:rPr lang="es-ES" sz="2800" dirty="0" smtClean="0"/>
              <a:t> (</a:t>
            </a:r>
            <a:r>
              <a:rPr lang="es-ES" sz="2800" dirty="0" err="1" smtClean="0"/>
              <a:t>effect</a:t>
            </a:r>
            <a:r>
              <a:rPr lang="es-ES" sz="2800" dirty="0" smtClean="0"/>
              <a:t> of </a:t>
            </a:r>
            <a:r>
              <a:rPr lang="es-ES" sz="2800" dirty="0" err="1" smtClean="0"/>
              <a:t>admission</a:t>
            </a:r>
            <a:r>
              <a:rPr lang="es-ES" sz="2800" dirty="0" smtClean="0"/>
              <a:t>, and </a:t>
            </a:r>
            <a:r>
              <a:rPr lang="es-ES" sz="2800" dirty="0" err="1" smtClean="0"/>
              <a:t>discharge</a:t>
            </a:r>
            <a:r>
              <a:rPr lang="es-ES" sz="2800" dirty="0" smtClean="0"/>
              <a:t> </a:t>
            </a:r>
            <a:r>
              <a:rPr lang="es-ES" sz="2800" dirty="0" err="1" smtClean="0"/>
              <a:t>policies</a:t>
            </a:r>
            <a:r>
              <a:rPr lang="es-ES" sz="2800" dirty="0" smtClean="0"/>
              <a:t>?)</a:t>
            </a:r>
          </a:p>
          <a:p>
            <a:pPr eaLnBrk="1" hangingPunct="1"/>
            <a:r>
              <a:rPr lang="es-ES" sz="2800" dirty="0" err="1" smtClean="0"/>
              <a:t>Calibration</a:t>
            </a:r>
            <a:r>
              <a:rPr lang="es-ES" sz="2800" dirty="0" smtClean="0"/>
              <a:t> of </a:t>
            </a:r>
            <a:r>
              <a:rPr lang="es-ES" sz="2800" dirty="0" err="1" smtClean="0"/>
              <a:t>outcome</a:t>
            </a:r>
            <a:r>
              <a:rPr lang="es-ES" sz="2800" dirty="0" smtClean="0"/>
              <a:t> </a:t>
            </a:r>
            <a:r>
              <a:rPr lang="es-ES" sz="2800" dirty="0" err="1" smtClean="0"/>
              <a:t>measures</a:t>
            </a:r>
            <a:r>
              <a:rPr lang="es-ES" sz="2800" dirty="0" smtClean="0"/>
              <a:t> </a:t>
            </a:r>
            <a:r>
              <a:rPr lang="es-ES" sz="2800" dirty="0" err="1" smtClean="0"/>
              <a:t>to</a:t>
            </a:r>
            <a:r>
              <a:rPr lang="es-ES" sz="2800" dirty="0" smtClean="0"/>
              <a:t> </a:t>
            </a:r>
            <a:r>
              <a:rPr lang="es-ES" sz="2800" dirty="0" err="1" smtClean="0"/>
              <a:t>take</a:t>
            </a:r>
            <a:r>
              <a:rPr lang="es-ES" sz="2800" dirty="0" smtClean="0"/>
              <a:t> </a:t>
            </a:r>
            <a:r>
              <a:rPr lang="es-ES" sz="2800" dirty="0" err="1" smtClean="0"/>
              <a:t>into</a:t>
            </a:r>
            <a:r>
              <a:rPr lang="es-ES" sz="2800" dirty="0" smtClean="0"/>
              <a:t> </a:t>
            </a:r>
            <a:r>
              <a:rPr lang="es-ES" sz="2800" dirty="0" err="1" smtClean="0"/>
              <a:t>account</a:t>
            </a:r>
            <a:r>
              <a:rPr lang="es-ES" sz="2800" dirty="0" smtClean="0"/>
              <a:t> </a:t>
            </a:r>
            <a:r>
              <a:rPr lang="es-ES" sz="2800" dirty="0" err="1" smtClean="0"/>
              <a:t>population</a:t>
            </a:r>
            <a:r>
              <a:rPr lang="es-ES" sz="2800" dirty="0" smtClean="0"/>
              <a:t> </a:t>
            </a:r>
            <a:r>
              <a:rPr lang="es-ES" sz="2800" dirty="0" err="1" smtClean="0"/>
              <a:t>level</a:t>
            </a:r>
            <a:r>
              <a:rPr lang="es-ES" sz="2800" dirty="0" smtClean="0"/>
              <a:t> </a:t>
            </a:r>
            <a:r>
              <a:rPr lang="es-ES" sz="2800" dirty="0" err="1" smtClean="0"/>
              <a:t>metrics</a:t>
            </a:r>
            <a:r>
              <a:rPr lang="es-ES" sz="2800" dirty="0" smtClean="0"/>
              <a:t>.</a:t>
            </a:r>
          </a:p>
          <a:p>
            <a:pPr eaLnBrk="1" hangingPunct="1"/>
            <a:r>
              <a:rPr lang="es-ES" sz="2800" dirty="0" err="1" smtClean="0"/>
              <a:t>Adjustment</a:t>
            </a:r>
            <a:r>
              <a:rPr lang="es-ES" sz="2800" dirty="0" smtClean="0"/>
              <a:t> </a:t>
            </a:r>
            <a:r>
              <a:rPr lang="es-ES" sz="2800" dirty="0" err="1" smtClean="0"/>
              <a:t>for</a:t>
            </a:r>
            <a:r>
              <a:rPr lang="es-ES" sz="2800" dirty="0" smtClean="0"/>
              <a:t> </a:t>
            </a:r>
            <a:r>
              <a:rPr lang="es-ES" sz="2800" dirty="0" err="1" smtClean="0"/>
              <a:t>multiple</a:t>
            </a:r>
            <a:r>
              <a:rPr lang="es-ES" sz="2800" dirty="0" smtClean="0"/>
              <a:t> </a:t>
            </a:r>
            <a:r>
              <a:rPr lang="es-ES" sz="2800" dirty="0" err="1" smtClean="0"/>
              <a:t>confounding</a:t>
            </a:r>
            <a:r>
              <a:rPr lang="es-ES" sz="2800" dirty="0" smtClean="0"/>
              <a:t> </a:t>
            </a:r>
            <a:r>
              <a:rPr lang="es-ES" sz="2800" dirty="0" err="1" smtClean="0"/>
              <a:t>factors</a:t>
            </a:r>
            <a:r>
              <a:rPr lang="es-ES" sz="2800" dirty="0" smtClean="0"/>
              <a:t>.</a:t>
            </a:r>
          </a:p>
          <a:p>
            <a:pPr eaLnBrk="1" hangingPunct="1"/>
            <a:r>
              <a:rPr lang="es-ES" sz="2800" dirty="0" err="1" smtClean="0"/>
              <a:t>Multilevel</a:t>
            </a:r>
            <a:r>
              <a:rPr lang="es-ES" sz="2800" dirty="0" smtClean="0"/>
              <a:t> </a:t>
            </a:r>
            <a:r>
              <a:rPr lang="es-ES" sz="2800" dirty="0" err="1" smtClean="0"/>
              <a:t>analysis</a:t>
            </a:r>
            <a:r>
              <a:rPr lang="es-ES" sz="2800" dirty="0" smtClean="0"/>
              <a:t> </a:t>
            </a:r>
            <a:r>
              <a:rPr lang="es-ES" sz="2800" dirty="0" err="1" smtClean="0"/>
              <a:t>to</a:t>
            </a:r>
            <a:r>
              <a:rPr lang="es-ES" sz="2800" dirty="0" smtClean="0"/>
              <a:t> </a:t>
            </a:r>
            <a:r>
              <a:rPr lang="es-ES" sz="2800" dirty="0" err="1" smtClean="0"/>
              <a:t>account</a:t>
            </a:r>
            <a:r>
              <a:rPr lang="es-ES" sz="2800" dirty="0" smtClean="0"/>
              <a:t> </a:t>
            </a:r>
            <a:r>
              <a:rPr lang="es-ES" sz="2800" dirty="0" err="1" smtClean="0"/>
              <a:t>for</a:t>
            </a:r>
            <a:r>
              <a:rPr lang="es-ES" sz="2800" dirty="0" smtClean="0"/>
              <a:t> hospital, </a:t>
            </a:r>
            <a:r>
              <a:rPr lang="es-ES" sz="2800" dirty="0" err="1" smtClean="0"/>
              <a:t>department</a:t>
            </a:r>
            <a:r>
              <a:rPr lang="es-ES" sz="2800" dirty="0" smtClean="0"/>
              <a:t>, and </a:t>
            </a:r>
            <a:r>
              <a:rPr lang="es-ES" sz="2800" dirty="0" err="1" smtClean="0"/>
              <a:t>patient</a:t>
            </a:r>
            <a:r>
              <a:rPr lang="es-ES" sz="2800" dirty="0" smtClean="0"/>
              <a:t> </a:t>
            </a:r>
            <a:r>
              <a:rPr lang="es-ES" sz="2800" dirty="0" err="1" smtClean="0"/>
              <a:t>level</a:t>
            </a:r>
            <a:r>
              <a:rPr lang="es-ES" sz="2800" dirty="0" smtClean="0"/>
              <a:t> </a:t>
            </a:r>
            <a:r>
              <a:rPr lang="es-ES" sz="2800" dirty="0" err="1" smtClean="0"/>
              <a:t>effects</a:t>
            </a:r>
            <a:r>
              <a:rPr lang="es-ES" sz="2800" dirty="0" smtClean="0"/>
              <a:t>.</a:t>
            </a:r>
          </a:p>
          <a:p>
            <a:pPr eaLnBrk="1" hangingPunct="1"/>
            <a:r>
              <a:rPr lang="es-ES" sz="2800" dirty="0" smtClean="0"/>
              <a:t>Use of </a:t>
            </a:r>
            <a:r>
              <a:rPr lang="es-ES" sz="2800" dirty="0" err="1" smtClean="0"/>
              <a:t>resampling</a:t>
            </a:r>
            <a:r>
              <a:rPr lang="es-ES" sz="2800" dirty="0" smtClean="0"/>
              <a:t> </a:t>
            </a:r>
            <a:r>
              <a:rPr lang="es-ES" sz="2800" dirty="0" err="1" smtClean="0"/>
              <a:t>techniques</a:t>
            </a:r>
            <a:r>
              <a:rPr lang="es-ES" sz="2800" dirty="0" smtClean="0"/>
              <a:t> </a:t>
            </a:r>
            <a:r>
              <a:rPr lang="es-ES" sz="2800" dirty="0" err="1" smtClean="0"/>
              <a:t>for</a:t>
            </a:r>
            <a:r>
              <a:rPr lang="es-ES" sz="2800" dirty="0" smtClean="0"/>
              <a:t> </a:t>
            </a:r>
            <a:r>
              <a:rPr lang="es-ES" sz="2800" dirty="0" err="1" smtClean="0"/>
              <a:t>measure</a:t>
            </a:r>
            <a:r>
              <a:rPr lang="es-ES" sz="2800" dirty="0" smtClean="0"/>
              <a:t> </a:t>
            </a:r>
            <a:r>
              <a:rPr lang="es-ES" sz="2800" dirty="0" err="1" smtClean="0"/>
              <a:t>development</a:t>
            </a:r>
            <a:r>
              <a:rPr lang="es-ES" sz="2800" dirty="0" smtClean="0"/>
              <a:t> and </a:t>
            </a:r>
            <a:r>
              <a:rPr lang="es-ES" sz="2800" dirty="0" err="1" smtClean="0"/>
              <a:t>application</a:t>
            </a:r>
            <a:r>
              <a:rPr lang="es-ES" sz="2800" smtClean="0"/>
              <a:t>.</a:t>
            </a:r>
            <a:endParaRPr lang="es-ES" sz="2800" dirty="0" smtClean="0"/>
          </a:p>
          <a:p>
            <a:pPr eaLnBrk="1" hangingPunct="1"/>
            <a:endParaRPr lang="es-ES" sz="2800" dirty="0" smtClean="0"/>
          </a:p>
        </p:txBody>
      </p:sp>
      <p:sp>
        <p:nvSpPr>
          <p:cNvPr id="14340" name="3 Marcador de número de diapositiva"/>
          <p:cNvSpPr>
            <a:spLocks noGrp="1"/>
          </p:cNvSpPr>
          <p:nvPr>
            <p:ph type="sldNum" sz="quarter" idx="4294967295"/>
          </p:nvPr>
        </p:nvSpPr>
        <p:spPr bwMode="auto">
          <a:xfrm>
            <a:off x="6553200" y="6356350"/>
            <a:ext cx="2133600" cy="365125"/>
          </a:xfrm>
          <a:prstGeom prst="rect">
            <a:avLst/>
          </a:prstGeom>
          <a:noFill/>
          <a:ln>
            <a:miter lim="800000"/>
            <a:headEnd/>
            <a:tailEnd/>
          </a:ln>
        </p:spPr>
        <p:txBody>
          <a:bodyPr/>
          <a:lstStyle/>
          <a:p>
            <a:pPr eaLnBrk="0" hangingPunct="0"/>
            <a:fld id="{75F651AC-9CA6-467F-B4F7-D39548340F0F}" type="slidenum">
              <a:rPr lang="es-ES"/>
              <a:pPr eaLnBrk="0" hangingPunct="0"/>
              <a:t>19</a:t>
            </a:fld>
            <a:endParaRPr lang="es-E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6 Título"/>
          <p:cNvSpPr>
            <a:spLocks noGrp="1"/>
          </p:cNvSpPr>
          <p:nvPr>
            <p:ph type="title"/>
          </p:nvPr>
        </p:nvSpPr>
        <p:spPr>
          <a:xfrm>
            <a:off x="251520" y="980728"/>
            <a:ext cx="8784976" cy="575469"/>
          </a:xfrm>
          <a:ln cmpd="sng">
            <a:solidFill>
              <a:schemeClr val="tx1"/>
            </a:solidFill>
          </a:ln>
        </p:spPr>
        <p:txBody>
          <a:bodyPr/>
          <a:lstStyle/>
          <a:p>
            <a:r>
              <a:rPr lang="en-US" sz="2000" b="1" u="sng" dirty="0" smtClean="0">
                <a:solidFill>
                  <a:schemeClr val="tx1"/>
                </a:solidFill>
              </a:rPr>
              <a:t>Project coordination:</a:t>
            </a:r>
            <a:r>
              <a:rPr lang="en-US" sz="2000" b="1" dirty="0" smtClean="0">
                <a:solidFill>
                  <a:schemeClr val="tx1"/>
                </a:solidFill>
              </a:rPr>
              <a:t> </a:t>
            </a:r>
            <a:r>
              <a:rPr lang="en-US" sz="2000" dirty="0" err="1" smtClean="0">
                <a:solidFill>
                  <a:schemeClr val="tx1"/>
                </a:solidFill>
              </a:rPr>
              <a:t>Avedis</a:t>
            </a:r>
            <a:r>
              <a:rPr lang="en-US" sz="2000" dirty="0" smtClean="0">
                <a:solidFill>
                  <a:schemeClr val="tx1"/>
                </a:solidFill>
              </a:rPr>
              <a:t> </a:t>
            </a:r>
            <a:r>
              <a:rPr lang="en-US" sz="2000" dirty="0" err="1" smtClean="0">
                <a:solidFill>
                  <a:schemeClr val="tx1"/>
                </a:solidFill>
              </a:rPr>
              <a:t>Donabedian</a:t>
            </a:r>
            <a:r>
              <a:rPr lang="en-US" sz="2000" dirty="0" smtClean="0">
                <a:solidFill>
                  <a:schemeClr val="tx1"/>
                </a:solidFill>
              </a:rPr>
              <a:t> Institute, Autonomous University of Barcelona. Prof. Rosa </a:t>
            </a:r>
            <a:r>
              <a:rPr lang="en-US" sz="2000" dirty="0" err="1" smtClean="0">
                <a:solidFill>
                  <a:schemeClr val="tx1"/>
                </a:solidFill>
              </a:rPr>
              <a:t>Suñol</a:t>
            </a:r>
            <a:r>
              <a:rPr lang="en-US" sz="2000" dirty="0" smtClean="0">
                <a:solidFill>
                  <a:schemeClr val="tx1"/>
                </a:solidFill>
              </a:rPr>
              <a:t>; Co-IP: Oliver Groene, PhD</a:t>
            </a:r>
            <a:endParaRPr lang="en-US" sz="1600" dirty="0" smtClean="0">
              <a:solidFill>
                <a:schemeClr val="tx1"/>
              </a:solidFill>
            </a:endParaRPr>
          </a:p>
        </p:txBody>
      </p:sp>
      <p:sp>
        <p:nvSpPr>
          <p:cNvPr id="3075" name="7 Marcador de texto"/>
          <p:cNvSpPr>
            <a:spLocks noGrp="1"/>
          </p:cNvSpPr>
          <p:nvPr>
            <p:ph type="body" idx="1"/>
          </p:nvPr>
        </p:nvSpPr>
        <p:spPr>
          <a:xfrm>
            <a:off x="251520" y="1484784"/>
            <a:ext cx="1296144" cy="423838"/>
          </a:xfrm>
        </p:spPr>
        <p:txBody>
          <a:bodyPr/>
          <a:lstStyle/>
          <a:p>
            <a:r>
              <a:rPr lang="en-US" sz="2000" u="sng" dirty="0" smtClean="0"/>
              <a:t>  Partners</a:t>
            </a:r>
            <a:endParaRPr lang="en-US" sz="2000" u="sng" dirty="0" smtClean="0">
              <a:solidFill>
                <a:srgbClr val="FF0000"/>
              </a:solidFill>
            </a:endParaRPr>
          </a:p>
        </p:txBody>
      </p:sp>
      <p:sp>
        <p:nvSpPr>
          <p:cNvPr id="4" name="2 Marcador de contenido"/>
          <p:cNvSpPr>
            <a:spLocks noGrp="1"/>
          </p:cNvSpPr>
          <p:nvPr>
            <p:ph sz="half" idx="2"/>
          </p:nvPr>
        </p:nvSpPr>
        <p:spPr>
          <a:xfrm>
            <a:off x="214313" y="1916832"/>
            <a:ext cx="4572000" cy="4464496"/>
          </a:xfrm>
          <a:ln w="28575">
            <a:solidFill>
              <a:srgbClr val="0070C0"/>
            </a:solidFill>
          </a:ln>
        </p:spPr>
        <p:txBody>
          <a:bodyPr/>
          <a:lstStyle/>
          <a:p>
            <a:pPr eaLnBrk="1" fontAlgn="t" hangingPunct="1">
              <a:buFont typeface="Wingdings" pitchFamily="2" charset="2"/>
              <a:buChar char="q"/>
              <a:defRPr/>
            </a:pPr>
            <a:r>
              <a:rPr lang="en-US" sz="1600" dirty="0" smtClean="0"/>
              <a:t>Academic Medical Centre,</a:t>
            </a:r>
            <a:r>
              <a:rPr lang="en-US" sz="1600" b="1" dirty="0" smtClean="0"/>
              <a:t> </a:t>
            </a:r>
            <a:r>
              <a:rPr lang="en-US" sz="1600" dirty="0" smtClean="0"/>
              <a:t>Netherlands</a:t>
            </a:r>
          </a:p>
          <a:p>
            <a:pPr eaLnBrk="1" fontAlgn="t" hangingPunct="1">
              <a:buFont typeface="Wingdings" pitchFamily="2" charset="2"/>
              <a:buChar char="q"/>
              <a:defRPr/>
            </a:pPr>
            <a:r>
              <a:rPr lang="en-US" sz="1600" dirty="0" smtClean="0"/>
              <a:t>Netherlands Institute of Health Services Research, Netherlands</a:t>
            </a:r>
          </a:p>
          <a:p>
            <a:pPr eaLnBrk="1" fontAlgn="t" hangingPunct="1">
              <a:buFont typeface="Wingdings" pitchFamily="2" charset="2"/>
              <a:buChar char="q"/>
              <a:defRPr/>
            </a:pPr>
            <a:r>
              <a:rPr lang="en-US" sz="1600" dirty="0" smtClean="0"/>
              <a:t>Dr Foster Intelligence, England</a:t>
            </a:r>
          </a:p>
          <a:p>
            <a:pPr eaLnBrk="1" fontAlgn="t" hangingPunct="1">
              <a:buFont typeface="Wingdings" pitchFamily="2" charset="2"/>
              <a:buChar char="q"/>
              <a:defRPr/>
            </a:pPr>
            <a:r>
              <a:rPr lang="en-US" sz="1600" dirty="0" smtClean="0"/>
              <a:t>Department of Clinical Quality and Patient Safety, Central Denmark Region</a:t>
            </a:r>
          </a:p>
          <a:p>
            <a:pPr eaLnBrk="1" fontAlgn="t" hangingPunct="1">
              <a:buFont typeface="Wingdings" pitchFamily="2" charset="2"/>
              <a:buChar char="q"/>
              <a:defRPr/>
            </a:pPr>
            <a:r>
              <a:rPr lang="en-US" sz="1600" dirty="0" smtClean="0"/>
              <a:t>Polish Society for Quality Promotion of Health Care, Poland</a:t>
            </a:r>
          </a:p>
          <a:p>
            <a:pPr eaLnBrk="1" fontAlgn="t" hangingPunct="1">
              <a:buFont typeface="Wingdings" pitchFamily="2" charset="2"/>
              <a:buChar char="q"/>
              <a:defRPr/>
            </a:pPr>
            <a:r>
              <a:rPr lang="en-US" sz="1600" dirty="0" smtClean="0"/>
              <a:t>Institute for Medical Sociology, Health Services Research and Rehabilitation Sciences, Germany</a:t>
            </a:r>
          </a:p>
          <a:p>
            <a:pPr eaLnBrk="1" fontAlgn="auto" hangingPunct="1">
              <a:buFont typeface="Wingdings" pitchFamily="2" charset="2"/>
              <a:buChar char="q"/>
              <a:defRPr/>
            </a:pPr>
            <a:r>
              <a:rPr lang="en-US" sz="1600" dirty="0" smtClean="0"/>
              <a:t>European Hospital and Healthcare Federation, Belgium</a:t>
            </a:r>
          </a:p>
          <a:p>
            <a:pPr eaLnBrk="1" fontAlgn="auto" hangingPunct="1">
              <a:buFont typeface="Wingdings" pitchFamily="2" charset="2"/>
              <a:buChar char="q"/>
              <a:defRPr/>
            </a:pPr>
            <a:r>
              <a:rPr lang="en-US" sz="1600" dirty="0" smtClean="0"/>
              <a:t>University of California, Los Angeles, USA</a:t>
            </a:r>
          </a:p>
          <a:p>
            <a:pPr eaLnBrk="1" fontAlgn="auto" hangingPunct="1">
              <a:buFont typeface="Wingdings" pitchFamily="2" charset="2"/>
              <a:buChar char="q"/>
              <a:defRPr/>
            </a:pPr>
            <a:r>
              <a:rPr lang="en-US" sz="1600" dirty="0" err="1" smtClean="0"/>
              <a:t>Avedis</a:t>
            </a:r>
            <a:r>
              <a:rPr lang="en-US" sz="1600" dirty="0" smtClean="0"/>
              <a:t> </a:t>
            </a:r>
            <a:r>
              <a:rPr lang="en-US" sz="1600" dirty="0" err="1" smtClean="0"/>
              <a:t>Donabedian</a:t>
            </a:r>
            <a:r>
              <a:rPr lang="en-US" sz="1600" dirty="0" smtClean="0"/>
              <a:t> Institute, Autonomous University of Barcelona, Spain</a:t>
            </a:r>
          </a:p>
          <a:p>
            <a:pPr marL="0" indent="0" eaLnBrk="1" hangingPunct="1">
              <a:buFont typeface="Wingdings" pitchFamily="2" charset="2"/>
              <a:buChar char="q"/>
              <a:defRPr/>
            </a:pPr>
            <a:endParaRPr lang="en-US" sz="1400" dirty="0" smtClean="0"/>
          </a:p>
        </p:txBody>
      </p:sp>
      <p:sp>
        <p:nvSpPr>
          <p:cNvPr id="3077" name="8 Marcador de texto"/>
          <p:cNvSpPr>
            <a:spLocks noGrp="1"/>
          </p:cNvSpPr>
          <p:nvPr>
            <p:ph type="body" sz="quarter" idx="3"/>
          </p:nvPr>
        </p:nvSpPr>
        <p:spPr>
          <a:xfrm>
            <a:off x="4788024" y="1556792"/>
            <a:ext cx="4176589" cy="351830"/>
          </a:xfrm>
        </p:spPr>
        <p:txBody>
          <a:bodyPr/>
          <a:lstStyle/>
          <a:p>
            <a:r>
              <a:rPr lang="en-US" sz="2000" u="sng" dirty="0" smtClean="0"/>
              <a:t>Country coordination</a:t>
            </a:r>
          </a:p>
        </p:txBody>
      </p:sp>
      <p:sp>
        <p:nvSpPr>
          <p:cNvPr id="3078" name="10 Marcador de contenido"/>
          <p:cNvSpPr>
            <a:spLocks noGrp="1"/>
          </p:cNvSpPr>
          <p:nvPr>
            <p:ph sz="quarter" idx="4"/>
          </p:nvPr>
        </p:nvSpPr>
        <p:spPr>
          <a:xfrm>
            <a:off x="4859338" y="1916833"/>
            <a:ext cx="4176712" cy="4464918"/>
          </a:xfrm>
          <a:ln w="28575">
            <a:solidFill>
              <a:srgbClr val="FFC000"/>
            </a:solidFill>
          </a:ln>
        </p:spPr>
        <p:txBody>
          <a:bodyPr/>
          <a:lstStyle/>
          <a:p>
            <a:pPr>
              <a:buFont typeface="Wingdings" pitchFamily="2" charset="2"/>
              <a:buChar char="q"/>
            </a:pPr>
            <a:r>
              <a:rPr lang="en-US" sz="1600" dirty="0" smtClean="0"/>
              <a:t>Czech National Accreditation Committee, </a:t>
            </a:r>
            <a:r>
              <a:rPr lang="en-US" sz="1600" b="1" dirty="0" smtClean="0"/>
              <a:t>Czech Republic</a:t>
            </a:r>
          </a:p>
          <a:p>
            <a:pPr>
              <a:buFont typeface="Wingdings" pitchFamily="2" charset="2"/>
              <a:buChar char="q"/>
            </a:pPr>
            <a:r>
              <a:rPr lang="en-US" sz="1600" dirty="0" smtClean="0"/>
              <a:t>Dr Foster Intelligence, </a:t>
            </a:r>
            <a:r>
              <a:rPr lang="en-US" sz="1600" b="1" dirty="0" smtClean="0"/>
              <a:t>England</a:t>
            </a:r>
          </a:p>
          <a:p>
            <a:pPr>
              <a:buFont typeface="Wingdings" pitchFamily="2" charset="2"/>
              <a:buChar char="q"/>
            </a:pPr>
            <a:r>
              <a:rPr lang="en-US" sz="1600" dirty="0" smtClean="0"/>
              <a:t>Haute </a:t>
            </a:r>
            <a:r>
              <a:rPr lang="en-US" sz="1600" dirty="0" err="1" smtClean="0"/>
              <a:t>Autorité</a:t>
            </a:r>
            <a:r>
              <a:rPr lang="en-US" sz="1600" dirty="0" smtClean="0"/>
              <a:t> de Santé,</a:t>
            </a:r>
            <a:r>
              <a:rPr lang="en-US" sz="1600" b="1" dirty="0" smtClean="0"/>
              <a:t> France</a:t>
            </a:r>
          </a:p>
          <a:p>
            <a:pPr>
              <a:buFont typeface="Wingdings" pitchFamily="2" charset="2"/>
              <a:buChar char="q"/>
            </a:pPr>
            <a:r>
              <a:rPr lang="en-US" sz="1600" dirty="0" smtClean="0"/>
              <a:t>Institute for Medical Sociology, Health Services Research and Rehabilitation Sciences,</a:t>
            </a:r>
            <a:r>
              <a:rPr lang="en-US" sz="1600" b="1" dirty="0" smtClean="0"/>
              <a:t> Germany</a:t>
            </a:r>
          </a:p>
          <a:p>
            <a:pPr>
              <a:buFont typeface="Wingdings" pitchFamily="2" charset="2"/>
              <a:buChar char="q"/>
            </a:pPr>
            <a:r>
              <a:rPr lang="en-US" sz="1600" dirty="0" smtClean="0"/>
              <a:t>Silesian Society for Quality in Health Care ,</a:t>
            </a:r>
            <a:r>
              <a:rPr lang="en-US" sz="1600" b="1" dirty="0" smtClean="0"/>
              <a:t> Poland</a:t>
            </a:r>
          </a:p>
          <a:p>
            <a:pPr>
              <a:buFont typeface="Wingdings" pitchFamily="2" charset="2"/>
              <a:buChar char="q"/>
            </a:pPr>
            <a:r>
              <a:rPr lang="en-US" sz="1600" dirty="0" smtClean="0"/>
              <a:t>General directorate of Health, </a:t>
            </a:r>
            <a:r>
              <a:rPr lang="en-US" sz="1600" b="1" dirty="0" smtClean="0"/>
              <a:t>Portugal</a:t>
            </a:r>
          </a:p>
          <a:p>
            <a:pPr>
              <a:buFont typeface="Wingdings" pitchFamily="2" charset="2"/>
              <a:buChar char="q"/>
            </a:pPr>
            <a:r>
              <a:rPr lang="en-US" sz="1600" dirty="0" smtClean="0"/>
              <a:t> Foundation for the Accreditation and the Development of Health Services, </a:t>
            </a:r>
            <a:r>
              <a:rPr lang="en-US" sz="1600" b="1" dirty="0" smtClean="0"/>
              <a:t>Spain</a:t>
            </a:r>
          </a:p>
          <a:p>
            <a:pPr>
              <a:buFont typeface="Wingdings" pitchFamily="2" charset="2"/>
              <a:buChar char="q"/>
            </a:pPr>
            <a:r>
              <a:rPr lang="en-US" sz="1600" dirty="0" smtClean="0"/>
              <a:t>Turkish Society for Quality Management, </a:t>
            </a:r>
            <a:r>
              <a:rPr lang="en-US" sz="1600" b="1" dirty="0" smtClean="0"/>
              <a:t>Turkey </a:t>
            </a:r>
          </a:p>
          <a:p>
            <a:endParaRPr lang="en-US" sz="1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endParaRPr lang="es-ES" dirty="0" smtClean="0"/>
          </a:p>
          <a:p>
            <a:endParaRPr lang="es-ES" dirty="0" smtClean="0"/>
          </a:p>
          <a:p>
            <a:endParaRPr lang="es-ES" dirty="0" smtClean="0"/>
          </a:p>
          <a:p>
            <a:endParaRPr lang="es-ES" dirty="0"/>
          </a:p>
        </p:txBody>
      </p:sp>
      <p:sp>
        <p:nvSpPr>
          <p:cNvPr id="3" name="2 Título"/>
          <p:cNvSpPr>
            <a:spLocks noGrp="1"/>
          </p:cNvSpPr>
          <p:nvPr>
            <p:ph type="title"/>
          </p:nvPr>
        </p:nvSpPr>
        <p:spPr/>
        <p:txBody>
          <a:bodyPr/>
          <a:lstStyle/>
          <a:p>
            <a:r>
              <a:rPr lang="es-ES" dirty="0" smtClean="0"/>
              <a:t>A </a:t>
            </a:r>
            <a:r>
              <a:rPr lang="es-ES" dirty="0" err="1" smtClean="0"/>
              <a:t>big</a:t>
            </a:r>
            <a:r>
              <a:rPr lang="es-ES" dirty="0" smtClean="0"/>
              <a:t> </a:t>
            </a:r>
            <a:r>
              <a:rPr lang="es-ES" dirty="0" err="1" smtClean="0"/>
              <a:t>challenge</a:t>
            </a:r>
            <a:r>
              <a:rPr lang="es-ES" dirty="0" smtClean="0"/>
              <a:t> </a:t>
            </a:r>
            <a:r>
              <a:rPr lang="es-ES" dirty="0" err="1" smtClean="0"/>
              <a:t>to</a:t>
            </a:r>
            <a:r>
              <a:rPr lang="es-ES" dirty="0" smtClean="0"/>
              <a:t> </a:t>
            </a:r>
            <a:r>
              <a:rPr lang="es-ES" dirty="0" err="1" smtClean="0"/>
              <a:t>achieve</a:t>
            </a:r>
            <a:r>
              <a:rPr lang="es-ES" dirty="0" smtClean="0"/>
              <a:t> !!</a:t>
            </a:r>
            <a:endParaRPr lang="es-ES" dirty="0"/>
          </a:p>
        </p:txBody>
      </p:sp>
      <p:pic>
        <p:nvPicPr>
          <p:cNvPr id="4" name="il_fi" descr="http://sphotos-b.xx.fbcdn.net/hphotos-prn1/c0.0.843.403/p843x403/29607_10151552482354745_1145181554_n.jpg"/>
          <p:cNvPicPr/>
          <p:nvPr/>
        </p:nvPicPr>
        <p:blipFill>
          <a:blip r:embed="rId2" cstate="print"/>
          <a:srcRect/>
          <a:stretch>
            <a:fillRect/>
          </a:stretch>
        </p:blipFill>
        <p:spPr bwMode="auto">
          <a:xfrm>
            <a:off x="1619672" y="3212976"/>
            <a:ext cx="5400040" cy="228180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2 Marcador de contenido"/>
          <p:cNvSpPr>
            <a:spLocks noGrp="1"/>
          </p:cNvSpPr>
          <p:nvPr>
            <p:ph idx="1"/>
          </p:nvPr>
        </p:nvSpPr>
        <p:spPr>
          <a:xfrm>
            <a:off x="539750" y="1773238"/>
            <a:ext cx="8229600" cy="4525962"/>
          </a:xfrm>
        </p:spPr>
        <p:txBody>
          <a:bodyPr/>
          <a:lstStyle/>
          <a:p>
            <a:pPr eaLnBrk="1" hangingPunct="1"/>
            <a:r>
              <a:rPr lang="en-GB" sz="2600" dirty="0" smtClean="0"/>
              <a:t>Substantial amount of research in the last 30 years on assessing and improving the quality of health care </a:t>
            </a:r>
          </a:p>
          <a:p>
            <a:pPr eaLnBrk="1" hangingPunct="1"/>
            <a:r>
              <a:rPr lang="en-GB" sz="2600" dirty="0" smtClean="0"/>
              <a:t>Considerable progress in developing measurement tools and widespread application; however, quality and safety problems persist </a:t>
            </a:r>
          </a:p>
          <a:p>
            <a:pPr eaLnBrk="1" hangingPunct="1"/>
            <a:r>
              <a:rPr lang="en-GB" sz="2600" dirty="0" smtClean="0"/>
              <a:t>Debate on how to accelerate and sustain quality improvement is more up to date than ever</a:t>
            </a:r>
          </a:p>
          <a:p>
            <a:pPr eaLnBrk="1" hangingPunct="1"/>
            <a:r>
              <a:rPr lang="en-GB" sz="2600" dirty="0" smtClean="0"/>
              <a:t>Relevance for decision-makers at different levels:</a:t>
            </a:r>
          </a:p>
          <a:p>
            <a:pPr lvl="1" eaLnBrk="1" hangingPunct="1"/>
            <a:r>
              <a:rPr lang="en-GB" sz="2400" dirty="0" smtClean="0"/>
              <a:t>Hospital, purchasing agencies, MS and EU level</a:t>
            </a:r>
            <a:endParaRPr lang="en-GB" dirty="0" smtClean="0"/>
          </a:p>
        </p:txBody>
      </p:sp>
      <p:sp>
        <p:nvSpPr>
          <p:cNvPr id="5123" name="1 Título"/>
          <p:cNvSpPr>
            <a:spLocks noGrp="1"/>
          </p:cNvSpPr>
          <p:nvPr>
            <p:ph type="title"/>
          </p:nvPr>
        </p:nvSpPr>
        <p:spPr>
          <a:xfrm>
            <a:off x="468313" y="939800"/>
            <a:ext cx="8229600" cy="703263"/>
          </a:xfrm>
        </p:spPr>
        <p:txBody>
          <a:bodyPr/>
          <a:lstStyle/>
          <a:p>
            <a:pPr eaLnBrk="1" hangingPunct="1"/>
            <a:r>
              <a:rPr lang="es-ES" smtClean="0"/>
              <a:t>Background</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a:xfrm>
            <a:off x="857250" y="1000125"/>
            <a:ext cx="7554913" cy="703263"/>
          </a:xfrm>
        </p:spPr>
        <p:txBody>
          <a:bodyPr/>
          <a:lstStyle/>
          <a:p>
            <a:pPr eaLnBrk="1" hangingPunct="1"/>
            <a:r>
              <a:rPr lang="es-ES" smtClean="0"/>
              <a:t>Justification</a:t>
            </a:r>
          </a:p>
        </p:txBody>
      </p:sp>
      <p:sp>
        <p:nvSpPr>
          <p:cNvPr id="3" name="2 Marcador de contenido"/>
          <p:cNvSpPr>
            <a:spLocks noGrp="1"/>
          </p:cNvSpPr>
          <p:nvPr>
            <p:ph idx="1"/>
          </p:nvPr>
        </p:nvSpPr>
        <p:spPr>
          <a:xfrm>
            <a:off x="571500" y="1628800"/>
            <a:ext cx="8072438" cy="4595390"/>
          </a:xfrm>
        </p:spPr>
        <p:txBody>
          <a:bodyPr rtlCol="0">
            <a:noAutofit/>
          </a:bodyPr>
          <a:lstStyle/>
          <a:p>
            <a:pPr eaLnBrk="1" fontAlgn="auto" hangingPunct="1">
              <a:spcAft>
                <a:spcPts val="0"/>
              </a:spcAft>
              <a:buFont typeface="Arial" pitchFamily="34" charset="0"/>
              <a:buChar char="•"/>
              <a:defRPr/>
            </a:pPr>
            <a:r>
              <a:rPr lang="en-US" sz="2600" dirty="0" smtClean="0">
                <a:cs typeface="+mn-cs"/>
              </a:rPr>
              <a:t>At European level, there is currently no comprehensive guidance for the hospitals on the development of their quality management systems</a:t>
            </a:r>
          </a:p>
          <a:p>
            <a:pPr eaLnBrk="1" fontAlgn="auto" hangingPunct="1">
              <a:spcAft>
                <a:spcPts val="0"/>
              </a:spcAft>
              <a:buFont typeface="Arial" pitchFamily="34" charset="0"/>
              <a:buChar char="•"/>
              <a:defRPr/>
            </a:pPr>
            <a:r>
              <a:rPr lang="en-US" sz="2600" dirty="0" smtClean="0">
                <a:cs typeface="+mn-cs"/>
              </a:rPr>
              <a:t>Exploration of impact of quality improvement strategies on patient-level performance has not been performed at EU level</a:t>
            </a:r>
          </a:p>
          <a:p>
            <a:pPr eaLnBrk="1" fontAlgn="auto" hangingPunct="1">
              <a:spcAft>
                <a:spcPts val="0"/>
              </a:spcAft>
              <a:buFont typeface="Arial" pitchFamily="34" charset="0"/>
              <a:buChar char="•"/>
              <a:defRPr/>
            </a:pPr>
            <a:r>
              <a:rPr lang="en-US" sz="2600" dirty="0" smtClean="0">
                <a:cs typeface="+mn-cs"/>
              </a:rPr>
              <a:t>DUQUE will aim at identifying the most effective quality and safety mechanisms </a:t>
            </a:r>
          </a:p>
          <a:p>
            <a:pPr eaLnBrk="1" fontAlgn="auto" hangingPunct="1">
              <a:spcAft>
                <a:spcPts val="0"/>
              </a:spcAft>
              <a:buFont typeface="Arial" pitchFamily="34" charset="0"/>
              <a:buChar char="•"/>
              <a:defRPr/>
            </a:pPr>
            <a:r>
              <a:rPr lang="en-US" sz="2600" dirty="0" smtClean="0">
                <a:cs typeface="+mn-cs"/>
              </a:rPr>
              <a:t>This research will guide hospitals, and purchasers in contracting hospital services </a:t>
            </a:r>
          </a:p>
          <a:p>
            <a:pPr eaLnBrk="1" fontAlgn="auto" hangingPunct="1">
              <a:spcAft>
                <a:spcPts val="0"/>
              </a:spcAft>
              <a:buFont typeface="Arial" pitchFamily="34" charset="0"/>
              <a:buChar char="•"/>
              <a:defRPr/>
            </a:pPr>
            <a:endParaRPr lang="en-US" sz="2000" dirty="0" smtClean="0">
              <a:cs typeface="+mn-cs"/>
            </a:endParaRPr>
          </a:p>
          <a:p>
            <a:pPr eaLnBrk="1" fontAlgn="auto" hangingPunct="1">
              <a:spcAft>
                <a:spcPts val="0"/>
              </a:spcAft>
              <a:buFont typeface="Arial" pitchFamily="34" charset="0"/>
              <a:buChar char="•"/>
              <a:defRPr/>
            </a:pPr>
            <a:endParaRPr lang="en-US" sz="2000" dirty="0" smtClean="0">
              <a:cs typeface="+mn-cs"/>
            </a:endParaRPr>
          </a:p>
        </p:txBody>
      </p:sp>
      <p:sp>
        <p:nvSpPr>
          <p:cNvPr id="6148" name="3 Marcador de número de diapositiva"/>
          <p:cNvSpPr>
            <a:spLocks noGrp="1"/>
          </p:cNvSpPr>
          <p:nvPr>
            <p:ph type="sldNum" sz="quarter" idx="4294967295"/>
          </p:nvPr>
        </p:nvSpPr>
        <p:spPr bwMode="auto">
          <a:xfrm>
            <a:off x="6553200" y="6356350"/>
            <a:ext cx="2133600" cy="365125"/>
          </a:xfrm>
          <a:prstGeom prst="rect">
            <a:avLst/>
          </a:prstGeom>
          <a:noFill/>
          <a:ln>
            <a:miter lim="800000"/>
            <a:headEnd/>
            <a:tailEnd/>
          </a:ln>
        </p:spPr>
        <p:txBody>
          <a:bodyPr/>
          <a:lstStyle/>
          <a:p>
            <a:pPr eaLnBrk="0" fontAlgn="base" hangingPunct="0">
              <a:spcBef>
                <a:spcPct val="0"/>
              </a:spcBef>
              <a:spcAft>
                <a:spcPct val="0"/>
              </a:spcAft>
            </a:pPr>
            <a:fld id="{B3FA341D-3CD2-48A4-A58F-D8B11B2D54BE}" type="slidenum">
              <a:rPr lang="es-ES" sz="2400" baseline="-25000" smtClean="0">
                <a:solidFill>
                  <a:srgbClr val="000000"/>
                </a:solidFill>
              </a:rPr>
              <a:pPr eaLnBrk="0" fontAlgn="base" hangingPunct="0">
                <a:spcBef>
                  <a:spcPct val="0"/>
                </a:spcBef>
                <a:spcAft>
                  <a:spcPct val="0"/>
                </a:spcAft>
              </a:pPr>
              <a:t>4</a:t>
            </a:fld>
            <a:endParaRPr lang="es-ES" sz="2400" baseline="-25000" dirty="0" smtClean="0">
              <a:solidFill>
                <a:srgbClr val="0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468313" y="939800"/>
            <a:ext cx="8229600" cy="703263"/>
          </a:xfrm>
        </p:spPr>
        <p:txBody>
          <a:bodyPr/>
          <a:lstStyle/>
          <a:p>
            <a:pPr eaLnBrk="1" hangingPunct="1"/>
            <a:r>
              <a:rPr lang="es-ES" smtClean="0"/>
              <a:t>Overall objective</a:t>
            </a:r>
          </a:p>
        </p:txBody>
      </p:sp>
      <p:sp>
        <p:nvSpPr>
          <p:cNvPr id="7171" name="2 Marcador de contenido"/>
          <p:cNvSpPr>
            <a:spLocks noGrp="1"/>
          </p:cNvSpPr>
          <p:nvPr>
            <p:ph idx="1"/>
          </p:nvPr>
        </p:nvSpPr>
        <p:spPr>
          <a:xfrm>
            <a:off x="457200" y="2117725"/>
            <a:ext cx="8229600" cy="4525963"/>
          </a:xfrm>
        </p:spPr>
        <p:txBody>
          <a:bodyPr/>
          <a:lstStyle/>
          <a:p>
            <a:pPr marL="0" indent="0" algn="ctr" eaLnBrk="1" hangingPunct="1">
              <a:buFontTx/>
              <a:buNone/>
            </a:pPr>
            <a:r>
              <a:rPr lang="en-GB" sz="3000" dirty="0" smtClean="0"/>
              <a:t>To test whether organisational quality improvement and culture, professionals' involvement, and patient empowerment are associated with the quality of care in European hospitals (as measured in terms of clinical effectiveness, patient safety and patient involvement)</a:t>
            </a:r>
            <a:endParaRPr lang="es-ES" sz="3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700808"/>
            <a:ext cx="8229600" cy="4525962"/>
          </a:xfrm>
        </p:spPr>
        <p:txBody>
          <a:bodyPr>
            <a:normAutofit fontScale="92500" lnSpcReduction="10000"/>
          </a:bodyPr>
          <a:lstStyle/>
          <a:p>
            <a:pPr>
              <a:buAutoNum type="arabicPeriod"/>
            </a:pPr>
            <a:r>
              <a:rPr lang="en-US" sz="1800" dirty="0" smtClean="0"/>
              <a:t>To develop a classification model for organizational quality management systems in EU hospitals</a:t>
            </a:r>
          </a:p>
          <a:p>
            <a:pPr>
              <a:buNone/>
            </a:pPr>
            <a:endParaRPr lang="en-US" sz="1800" dirty="0" smtClean="0"/>
          </a:p>
          <a:p>
            <a:pPr>
              <a:buNone/>
            </a:pPr>
            <a:r>
              <a:rPr lang="en-US" sz="1800" dirty="0" smtClean="0"/>
              <a:t>2. To investigate associations between the development of quality management systems and </a:t>
            </a:r>
            <a:r>
              <a:rPr lang="en-US" sz="1800" b="1" i="1" dirty="0" smtClean="0"/>
              <a:t>hospital level </a:t>
            </a:r>
            <a:r>
              <a:rPr lang="en-US" sz="1800" dirty="0" smtClean="0"/>
              <a:t>measures of organizational culture, professional engagement and patient empowerment</a:t>
            </a:r>
          </a:p>
          <a:p>
            <a:pPr>
              <a:buNone/>
            </a:pPr>
            <a:endParaRPr lang="en-US" sz="1800" dirty="0" smtClean="0"/>
          </a:p>
          <a:p>
            <a:pPr>
              <a:buNone/>
            </a:pPr>
            <a:r>
              <a:rPr lang="en-US" sz="1800" dirty="0" smtClean="0"/>
              <a:t>3. To investigate associations between the development of quality management systems and </a:t>
            </a:r>
            <a:r>
              <a:rPr lang="en-US" sz="1800" b="1" i="1" dirty="0" smtClean="0"/>
              <a:t>patient level quality of care outcomes </a:t>
            </a:r>
            <a:r>
              <a:rPr lang="en-US" sz="1800" dirty="0" smtClean="0"/>
              <a:t>(clinical effectiveness, patient safety and patient involvement)</a:t>
            </a:r>
          </a:p>
          <a:p>
            <a:pPr>
              <a:buNone/>
            </a:pPr>
            <a:endParaRPr lang="en-US" sz="1800" dirty="0" smtClean="0"/>
          </a:p>
          <a:p>
            <a:pPr>
              <a:buNone/>
            </a:pPr>
            <a:r>
              <a:rPr lang="en-US" sz="1800" dirty="0" smtClean="0"/>
              <a:t>4. To identify </a:t>
            </a:r>
            <a:r>
              <a:rPr lang="en-US" sz="1800" b="1" i="1" dirty="0" smtClean="0"/>
              <a:t>factors influencing the uptake of quality management activities </a:t>
            </a:r>
            <a:r>
              <a:rPr lang="en-US" sz="1800" dirty="0" smtClean="0"/>
              <a:t>by hospitals, including external pressure as enforced by accreditation, certification or external assessment programs</a:t>
            </a:r>
          </a:p>
          <a:p>
            <a:pPr>
              <a:buNone/>
            </a:pPr>
            <a:endParaRPr lang="en-US" sz="1800" dirty="0" smtClean="0"/>
          </a:p>
          <a:p>
            <a:pPr>
              <a:buNone/>
            </a:pPr>
            <a:r>
              <a:rPr lang="en-US" sz="1800" dirty="0" smtClean="0"/>
              <a:t>5. To summarize and assess the different analysis in order to inform the development of the hospital and purchaser </a:t>
            </a:r>
            <a:r>
              <a:rPr lang="en-US" sz="1800" b="1" i="1" dirty="0" smtClean="0"/>
              <a:t>appraisal guide</a:t>
            </a:r>
            <a:endParaRPr lang="en-US" sz="1800" b="1" i="1" dirty="0"/>
          </a:p>
        </p:txBody>
      </p:sp>
      <p:sp>
        <p:nvSpPr>
          <p:cNvPr id="5" name="Title 1"/>
          <p:cNvSpPr>
            <a:spLocks noGrp="1"/>
          </p:cNvSpPr>
          <p:nvPr>
            <p:ph type="title"/>
          </p:nvPr>
        </p:nvSpPr>
        <p:spPr/>
        <p:txBody>
          <a:bodyPr/>
          <a:lstStyle/>
          <a:p>
            <a:r>
              <a:rPr lang="en-US" smtClean="0"/>
              <a:t>Research Questions</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Picture 14" descr="http://liangjiantuan.com/wp-content/uploads/2012/05/Basic-reasons-for-Baby-cries.jpg"/>
          <p:cNvPicPr>
            <a:picLocks noChangeAspect="1" noChangeArrowheads="1"/>
          </p:cNvPicPr>
          <p:nvPr/>
        </p:nvPicPr>
        <p:blipFill>
          <a:blip r:embed="rId2" cstate="print"/>
          <a:srcRect/>
          <a:stretch>
            <a:fillRect/>
          </a:stretch>
        </p:blipFill>
        <p:spPr bwMode="auto">
          <a:xfrm>
            <a:off x="7740352" y="6165304"/>
            <a:ext cx="576064" cy="360040"/>
          </a:xfrm>
          <a:prstGeom prst="rect">
            <a:avLst/>
          </a:prstGeom>
          <a:noFill/>
        </p:spPr>
      </p:pic>
      <p:sp>
        <p:nvSpPr>
          <p:cNvPr id="18" name="22 Rectángulo"/>
          <p:cNvSpPr/>
          <p:nvPr/>
        </p:nvSpPr>
        <p:spPr>
          <a:xfrm>
            <a:off x="2339752" y="1988840"/>
            <a:ext cx="4752528" cy="936104"/>
          </a:xfrm>
          <a:prstGeom prst="rect">
            <a:avLst/>
          </a:prstGeom>
          <a:solidFill>
            <a:schemeClr val="tx2">
              <a:lumMod val="40000"/>
              <a:lumOff val="60000"/>
              <a:alpha val="68000"/>
            </a:schemeClr>
          </a:solidFill>
          <a:ln>
            <a:solidFill>
              <a:schemeClr val="accent1"/>
            </a:solid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711200">
              <a:lnSpc>
                <a:spcPct val="90000"/>
              </a:lnSpc>
              <a:spcBef>
                <a:spcPct val="0"/>
              </a:spcBef>
              <a:spcAft>
                <a:spcPts val="0"/>
              </a:spcAft>
            </a:pPr>
            <a:r>
              <a:rPr lang="en-US" sz="2000" b="1" baseline="0" dirty="0" smtClean="0">
                <a:solidFill>
                  <a:schemeClr val="tx1"/>
                </a:solidFill>
                <a:hlinkClick r:id="" action="ppaction://noaction"/>
              </a:rPr>
              <a:t>Quality management system</a:t>
            </a:r>
          </a:p>
          <a:p>
            <a:pPr algn="ctr" defTabSz="711200">
              <a:lnSpc>
                <a:spcPct val="90000"/>
              </a:lnSpc>
              <a:spcAft>
                <a:spcPts val="0"/>
              </a:spcAft>
            </a:pPr>
            <a:r>
              <a:rPr lang="en-US" sz="1600" b="1" baseline="0" dirty="0" smtClean="0">
                <a:solidFill>
                  <a:schemeClr val="tx1"/>
                </a:solidFill>
              </a:rPr>
              <a:t>Quality management systems index</a:t>
            </a:r>
          </a:p>
          <a:p>
            <a:pPr algn="ctr" defTabSz="711200">
              <a:lnSpc>
                <a:spcPct val="90000"/>
              </a:lnSpc>
              <a:spcAft>
                <a:spcPts val="0"/>
              </a:spcAft>
            </a:pPr>
            <a:r>
              <a:rPr lang="en-US" sz="1600" b="1" baseline="0" dirty="0" smtClean="0">
                <a:solidFill>
                  <a:schemeClr val="tx1"/>
                </a:solidFill>
              </a:rPr>
              <a:t>Quality management compliance index</a:t>
            </a:r>
          </a:p>
          <a:p>
            <a:pPr algn="ctr" defTabSz="711200">
              <a:lnSpc>
                <a:spcPct val="90000"/>
              </a:lnSpc>
              <a:spcAft>
                <a:spcPts val="0"/>
              </a:spcAft>
            </a:pPr>
            <a:r>
              <a:rPr lang="en-US" sz="1600" b="1" baseline="0" dirty="0" smtClean="0">
                <a:solidFill>
                  <a:schemeClr val="tx1"/>
                </a:solidFill>
              </a:rPr>
              <a:t>Clinical quality implementation index</a:t>
            </a:r>
            <a:endParaRPr lang="en-US" sz="1600" b="1" baseline="0" dirty="0">
              <a:solidFill>
                <a:schemeClr val="tx1"/>
              </a:solidFill>
            </a:endParaRPr>
          </a:p>
        </p:txBody>
      </p:sp>
      <p:sp>
        <p:nvSpPr>
          <p:cNvPr id="17" name="22 Rectángulo"/>
          <p:cNvSpPr/>
          <p:nvPr/>
        </p:nvSpPr>
        <p:spPr>
          <a:xfrm>
            <a:off x="2339752" y="1052736"/>
            <a:ext cx="4752528" cy="827349"/>
          </a:xfrm>
          <a:prstGeom prst="rect">
            <a:avLst/>
          </a:prstGeom>
          <a:solidFill>
            <a:schemeClr val="tx2">
              <a:lumMod val="20000"/>
              <a:lumOff val="80000"/>
            </a:schemeClr>
          </a:solidFill>
          <a:ln>
            <a:solidFill>
              <a:schemeClr val="accent1"/>
            </a:solid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711200">
              <a:lnSpc>
                <a:spcPct val="90000"/>
              </a:lnSpc>
              <a:spcBef>
                <a:spcPct val="0"/>
              </a:spcBef>
              <a:spcAft>
                <a:spcPts val="0"/>
              </a:spcAft>
            </a:pPr>
            <a:r>
              <a:rPr lang="en-US" sz="2000" b="1" baseline="0" dirty="0" smtClean="0">
                <a:solidFill>
                  <a:schemeClr val="tx1"/>
                </a:solidFill>
                <a:hlinkClick r:id="" action="ppaction://noaction"/>
              </a:rPr>
              <a:t>Hospital governance</a:t>
            </a:r>
          </a:p>
          <a:p>
            <a:pPr algn="ctr" defTabSz="711200">
              <a:lnSpc>
                <a:spcPct val="90000"/>
              </a:lnSpc>
              <a:spcAft>
                <a:spcPts val="0"/>
              </a:spcAft>
            </a:pPr>
            <a:r>
              <a:rPr lang="en-US" sz="1600" b="1" baseline="0" dirty="0" smtClean="0">
                <a:solidFill>
                  <a:schemeClr val="tx1"/>
                </a:solidFill>
              </a:rPr>
              <a:t>Quality orientation of the management board</a:t>
            </a:r>
            <a:endParaRPr lang="en-US" sz="1600" b="1" baseline="0" dirty="0">
              <a:solidFill>
                <a:schemeClr val="tx1"/>
              </a:solidFill>
            </a:endParaRPr>
          </a:p>
        </p:txBody>
      </p:sp>
      <p:sp>
        <p:nvSpPr>
          <p:cNvPr id="2" name="22 Rectángulo"/>
          <p:cNvSpPr/>
          <p:nvPr/>
        </p:nvSpPr>
        <p:spPr>
          <a:xfrm>
            <a:off x="2915816" y="44624"/>
            <a:ext cx="3618614" cy="827349"/>
          </a:xfrm>
          <a:prstGeom prst="rect">
            <a:avLst/>
          </a:prstGeom>
          <a:solidFill>
            <a:schemeClr val="accent1">
              <a:lumMod val="20000"/>
              <a:lumOff val="80000"/>
            </a:schemeClr>
          </a:solidFill>
          <a:ln>
            <a:solidFill>
              <a:schemeClr val="accent1"/>
            </a:solid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711200">
              <a:lnSpc>
                <a:spcPct val="90000"/>
              </a:lnSpc>
              <a:spcBef>
                <a:spcPct val="0"/>
              </a:spcBef>
              <a:spcAft>
                <a:spcPts val="0"/>
              </a:spcAft>
            </a:pPr>
            <a:r>
              <a:rPr lang="en-US" sz="2000" b="1" baseline="0" dirty="0" smtClean="0">
                <a:solidFill>
                  <a:schemeClr val="tx1"/>
                </a:solidFill>
                <a:hlinkClick r:id="" action="ppaction://noaction"/>
              </a:rPr>
              <a:t>External pressure</a:t>
            </a:r>
            <a:endParaRPr lang="en-US" sz="2000" b="1" baseline="0" dirty="0" smtClean="0">
              <a:solidFill>
                <a:schemeClr val="tx1"/>
              </a:solidFill>
            </a:endParaRPr>
          </a:p>
          <a:p>
            <a:pPr lvl="0" algn="ctr" defTabSz="711200">
              <a:lnSpc>
                <a:spcPct val="90000"/>
              </a:lnSpc>
              <a:spcBef>
                <a:spcPct val="0"/>
              </a:spcBef>
              <a:spcAft>
                <a:spcPts val="0"/>
              </a:spcAft>
            </a:pPr>
            <a:r>
              <a:rPr lang="en-US" sz="1600" b="1" kern="1200" baseline="0" dirty="0" smtClean="0">
                <a:solidFill>
                  <a:schemeClr val="tx1"/>
                </a:solidFill>
              </a:rPr>
              <a:t>Perceived external pressure</a:t>
            </a:r>
          </a:p>
          <a:p>
            <a:pPr lvl="0" algn="ctr" defTabSz="711200">
              <a:lnSpc>
                <a:spcPct val="90000"/>
              </a:lnSpc>
              <a:spcBef>
                <a:spcPct val="0"/>
              </a:spcBef>
              <a:spcAft>
                <a:spcPct val="35000"/>
              </a:spcAft>
            </a:pPr>
            <a:r>
              <a:rPr lang="en-US" sz="1600" b="1" baseline="0" dirty="0" smtClean="0">
                <a:solidFill>
                  <a:schemeClr val="tx1"/>
                </a:solidFill>
              </a:rPr>
              <a:t>External assessment</a:t>
            </a:r>
            <a:endParaRPr lang="en-US" sz="1600" b="1" kern="1200" baseline="0" dirty="0">
              <a:solidFill>
                <a:schemeClr val="tx1"/>
              </a:solidFill>
            </a:endParaRPr>
          </a:p>
        </p:txBody>
      </p:sp>
      <p:cxnSp>
        <p:nvCxnSpPr>
          <p:cNvPr id="4" name="3 Conector recto"/>
          <p:cNvCxnSpPr/>
          <p:nvPr/>
        </p:nvCxnSpPr>
        <p:spPr>
          <a:xfrm>
            <a:off x="683568" y="980728"/>
            <a:ext cx="8280000" cy="0"/>
          </a:xfrm>
          <a:prstGeom prst="line">
            <a:avLst/>
          </a:prstGeom>
          <a:ln w="25400">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4 Conector recto"/>
          <p:cNvCxnSpPr/>
          <p:nvPr/>
        </p:nvCxnSpPr>
        <p:spPr>
          <a:xfrm>
            <a:off x="683568" y="3068960"/>
            <a:ext cx="8280000" cy="0"/>
          </a:xfrm>
          <a:prstGeom prst="line">
            <a:avLst/>
          </a:prstGeom>
          <a:ln w="25400">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a:off x="683568" y="5013176"/>
            <a:ext cx="8280000" cy="0"/>
          </a:xfrm>
          <a:prstGeom prst="line">
            <a:avLst/>
          </a:prstGeom>
          <a:ln w="25400">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35351" y="-99392"/>
            <a:ext cx="461665" cy="1296144"/>
          </a:xfrm>
          <a:prstGeom prst="rect">
            <a:avLst/>
          </a:prstGeom>
          <a:noFill/>
        </p:spPr>
        <p:txBody>
          <a:bodyPr vert="vert270" wrap="square" rtlCol="0">
            <a:spAutoFit/>
          </a:bodyPr>
          <a:lstStyle/>
          <a:p>
            <a:pPr algn="ctr"/>
            <a:r>
              <a:rPr lang="en-GB" sz="1800" b="1" baseline="0" dirty="0" smtClean="0"/>
              <a:t>External</a:t>
            </a:r>
            <a:endParaRPr lang="en-GB" b="1" baseline="0" dirty="0"/>
          </a:p>
        </p:txBody>
      </p:sp>
      <p:sp>
        <p:nvSpPr>
          <p:cNvPr id="8" name="7 CuadroTexto"/>
          <p:cNvSpPr txBox="1"/>
          <p:nvPr/>
        </p:nvSpPr>
        <p:spPr>
          <a:xfrm>
            <a:off x="-35351" y="1124744"/>
            <a:ext cx="461665" cy="1872208"/>
          </a:xfrm>
          <a:prstGeom prst="rect">
            <a:avLst/>
          </a:prstGeom>
          <a:noFill/>
        </p:spPr>
        <p:txBody>
          <a:bodyPr vert="vert270" wrap="square" rtlCol="0">
            <a:spAutoFit/>
          </a:bodyPr>
          <a:lstStyle/>
          <a:p>
            <a:pPr algn="ctr"/>
            <a:r>
              <a:rPr lang="en-GB" sz="1800" b="1" baseline="0" dirty="0" smtClean="0"/>
              <a:t>Hospital level</a:t>
            </a:r>
          </a:p>
        </p:txBody>
      </p:sp>
      <p:sp>
        <p:nvSpPr>
          <p:cNvPr id="9" name="8 CuadroTexto"/>
          <p:cNvSpPr txBox="1"/>
          <p:nvPr/>
        </p:nvSpPr>
        <p:spPr>
          <a:xfrm>
            <a:off x="-36512" y="2924944"/>
            <a:ext cx="461665" cy="1944216"/>
          </a:xfrm>
          <a:prstGeom prst="rect">
            <a:avLst/>
          </a:prstGeom>
          <a:noFill/>
        </p:spPr>
        <p:txBody>
          <a:bodyPr vert="vert270" wrap="square" rtlCol="0">
            <a:spAutoFit/>
          </a:bodyPr>
          <a:lstStyle/>
          <a:p>
            <a:pPr algn="ctr"/>
            <a:r>
              <a:rPr lang="en-GB" sz="1800" b="1" baseline="0" dirty="0" smtClean="0"/>
              <a:t>Pathway level</a:t>
            </a:r>
          </a:p>
        </p:txBody>
      </p:sp>
      <p:sp>
        <p:nvSpPr>
          <p:cNvPr id="10" name="9 CuadroTexto"/>
          <p:cNvSpPr txBox="1"/>
          <p:nvPr/>
        </p:nvSpPr>
        <p:spPr>
          <a:xfrm>
            <a:off x="-36512" y="5013176"/>
            <a:ext cx="461665" cy="1512168"/>
          </a:xfrm>
          <a:prstGeom prst="rect">
            <a:avLst/>
          </a:prstGeom>
          <a:noFill/>
        </p:spPr>
        <p:txBody>
          <a:bodyPr vert="vert270" wrap="square" rtlCol="0">
            <a:spAutoFit/>
          </a:bodyPr>
          <a:lstStyle/>
          <a:p>
            <a:pPr algn="ctr"/>
            <a:r>
              <a:rPr lang="en-GB" sz="1800" b="1" baseline="0" dirty="0" smtClean="0"/>
              <a:t>Patient level</a:t>
            </a:r>
          </a:p>
        </p:txBody>
      </p:sp>
      <p:sp>
        <p:nvSpPr>
          <p:cNvPr id="11" name="10 Flecha abajo"/>
          <p:cNvSpPr/>
          <p:nvPr/>
        </p:nvSpPr>
        <p:spPr>
          <a:xfrm>
            <a:off x="7020272" y="188640"/>
            <a:ext cx="432048" cy="576064"/>
          </a:xfrm>
          <a:prstGeom prst="downArrow">
            <a:avLst/>
          </a:prstGeom>
          <a:solidFill>
            <a:schemeClr val="tx2">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11 Flecha abajo"/>
          <p:cNvSpPr/>
          <p:nvPr/>
        </p:nvSpPr>
        <p:spPr>
          <a:xfrm>
            <a:off x="7740352" y="188640"/>
            <a:ext cx="432048" cy="576064"/>
          </a:xfrm>
          <a:prstGeom prst="downArrow">
            <a:avLst/>
          </a:prstGeom>
          <a:solidFill>
            <a:schemeClr val="tx2">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12 Flecha abajo"/>
          <p:cNvSpPr/>
          <p:nvPr/>
        </p:nvSpPr>
        <p:spPr>
          <a:xfrm>
            <a:off x="8460432" y="188640"/>
            <a:ext cx="432048" cy="576064"/>
          </a:xfrm>
          <a:prstGeom prst="downArrow">
            <a:avLst/>
          </a:prstGeom>
          <a:solidFill>
            <a:schemeClr val="tx2">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13 Flecha abajo"/>
          <p:cNvSpPr/>
          <p:nvPr/>
        </p:nvSpPr>
        <p:spPr>
          <a:xfrm>
            <a:off x="683568" y="188640"/>
            <a:ext cx="432048" cy="576064"/>
          </a:xfrm>
          <a:prstGeom prst="downArrow">
            <a:avLst/>
          </a:prstGeom>
          <a:solidFill>
            <a:schemeClr val="tx2">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14 Flecha abajo"/>
          <p:cNvSpPr/>
          <p:nvPr/>
        </p:nvSpPr>
        <p:spPr>
          <a:xfrm>
            <a:off x="1403648" y="188640"/>
            <a:ext cx="432048" cy="576064"/>
          </a:xfrm>
          <a:prstGeom prst="downArrow">
            <a:avLst/>
          </a:prstGeom>
          <a:solidFill>
            <a:schemeClr val="tx2">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15 Flecha abajo"/>
          <p:cNvSpPr/>
          <p:nvPr/>
        </p:nvSpPr>
        <p:spPr>
          <a:xfrm>
            <a:off x="2123728" y="188640"/>
            <a:ext cx="432048" cy="576064"/>
          </a:xfrm>
          <a:prstGeom prst="downArrow">
            <a:avLst/>
          </a:prstGeom>
          <a:solidFill>
            <a:schemeClr val="tx2">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21 Elipse"/>
          <p:cNvSpPr/>
          <p:nvPr/>
        </p:nvSpPr>
        <p:spPr>
          <a:xfrm>
            <a:off x="6948264" y="908720"/>
            <a:ext cx="2159224" cy="1224136"/>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22 Rectángulo"/>
          <p:cNvSpPr/>
          <p:nvPr/>
        </p:nvSpPr>
        <p:spPr>
          <a:xfrm>
            <a:off x="6732240" y="1124745"/>
            <a:ext cx="2808312" cy="792087"/>
          </a:xfrm>
          <a:prstGeom prst="rect">
            <a:avLst/>
          </a:prstGeom>
          <a:noFill/>
          <a:ln>
            <a:noFill/>
          </a:ln>
          <a:effectLst/>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711200">
              <a:lnSpc>
                <a:spcPct val="90000"/>
              </a:lnSpc>
              <a:spcBef>
                <a:spcPct val="0"/>
              </a:spcBef>
              <a:spcAft>
                <a:spcPts val="0"/>
              </a:spcAft>
            </a:pPr>
            <a:r>
              <a:rPr lang="en-US" sz="2000" b="1" baseline="0" dirty="0" smtClean="0">
                <a:solidFill>
                  <a:schemeClr val="tx1"/>
                </a:solidFill>
                <a:hlinkClick r:id="" action="ppaction://noaction"/>
              </a:rPr>
              <a:t>Hospital culture</a:t>
            </a:r>
            <a:endParaRPr lang="en-US" sz="2000" b="1" baseline="0" dirty="0" smtClean="0">
              <a:solidFill>
                <a:schemeClr val="tx1"/>
              </a:solidFill>
            </a:endParaRPr>
          </a:p>
          <a:p>
            <a:pPr lvl="0" algn="ctr" defTabSz="711200">
              <a:lnSpc>
                <a:spcPct val="90000"/>
              </a:lnSpc>
              <a:spcBef>
                <a:spcPct val="0"/>
              </a:spcBef>
              <a:spcAft>
                <a:spcPts val="0"/>
              </a:spcAft>
            </a:pPr>
            <a:r>
              <a:rPr lang="en-US" sz="1400" b="1" baseline="0" dirty="0" smtClean="0">
                <a:solidFill>
                  <a:schemeClr val="tx1"/>
                </a:solidFill>
              </a:rPr>
              <a:t>Competing values </a:t>
            </a:r>
          </a:p>
          <a:p>
            <a:pPr lvl="0" algn="ctr" defTabSz="711200">
              <a:lnSpc>
                <a:spcPct val="90000"/>
              </a:lnSpc>
              <a:spcBef>
                <a:spcPct val="0"/>
              </a:spcBef>
              <a:spcAft>
                <a:spcPts val="0"/>
              </a:spcAft>
            </a:pPr>
            <a:r>
              <a:rPr lang="en-US" sz="1400" b="1" baseline="0" dirty="0" smtClean="0">
                <a:solidFill>
                  <a:schemeClr val="tx1"/>
                </a:solidFill>
              </a:rPr>
              <a:t>Social capital</a:t>
            </a:r>
          </a:p>
          <a:p>
            <a:pPr lvl="0" algn="ctr" defTabSz="711200">
              <a:lnSpc>
                <a:spcPct val="90000"/>
              </a:lnSpc>
              <a:spcBef>
                <a:spcPct val="0"/>
              </a:spcBef>
              <a:spcAft>
                <a:spcPts val="0"/>
              </a:spcAft>
            </a:pPr>
            <a:r>
              <a:rPr lang="en-US" sz="1400" b="1" baseline="0" dirty="0" smtClean="0">
                <a:solidFill>
                  <a:schemeClr val="tx1"/>
                </a:solidFill>
              </a:rPr>
              <a:t>Patient safety culture</a:t>
            </a:r>
            <a:endParaRPr lang="en-US" sz="1100" b="1" baseline="0" dirty="0">
              <a:solidFill>
                <a:schemeClr val="tx1"/>
              </a:solidFill>
            </a:endParaRPr>
          </a:p>
        </p:txBody>
      </p:sp>
      <p:sp>
        <p:nvSpPr>
          <p:cNvPr id="25" name="24 Elipse"/>
          <p:cNvSpPr/>
          <p:nvPr/>
        </p:nvSpPr>
        <p:spPr>
          <a:xfrm>
            <a:off x="467544" y="1196752"/>
            <a:ext cx="1944216" cy="1512168"/>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22 Rectángulo"/>
          <p:cNvSpPr/>
          <p:nvPr/>
        </p:nvSpPr>
        <p:spPr>
          <a:xfrm>
            <a:off x="107504" y="1556792"/>
            <a:ext cx="2664296" cy="827349"/>
          </a:xfrm>
          <a:prstGeom prst="rect">
            <a:avLst/>
          </a:prstGeom>
          <a:noFill/>
          <a:ln>
            <a:noFill/>
          </a:ln>
          <a:effectLst/>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711200">
              <a:lnSpc>
                <a:spcPct val="90000"/>
              </a:lnSpc>
              <a:spcBef>
                <a:spcPct val="0"/>
              </a:spcBef>
              <a:spcAft>
                <a:spcPts val="0"/>
              </a:spcAft>
            </a:pPr>
            <a:r>
              <a:rPr lang="en-US" b="1" baseline="0" dirty="0" smtClean="0">
                <a:solidFill>
                  <a:schemeClr val="tx1"/>
                </a:solidFill>
                <a:hlinkClick r:id="" action="ppaction://noaction"/>
              </a:rPr>
              <a:t>Patient </a:t>
            </a:r>
          </a:p>
          <a:p>
            <a:pPr lvl="0" algn="ctr" defTabSz="711200">
              <a:lnSpc>
                <a:spcPct val="90000"/>
              </a:lnSpc>
              <a:spcBef>
                <a:spcPct val="0"/>
              </a:spcBef>
              <a:spcAft>
                <a:spcPts val="0"/>
              </a:spcAft>
            </a:pPr>
            <a:r>
              <a:rPr lang="en-US" b="1" baseline="0" dirty="0" smtClean="0">
                <a:solidFill>
                  <a:schemeClr val="tx1"/>
                </a:solidFill>
                <a:hlinkClick r:id="" action="ppaction://noaction"/>
              </a:rPr>
              <a:t>Involvement in QM</a:t>
            </a:r>
          </a:p>
          <a:p>
            <a:pPr algn="ctr" defTabSz="711200">
              <a:lnSpc>
                <a:spcPct val="90000"/>
              </a:lnSpc>
              <a:spcAft>
                <a:spcPts val="0"/>
              </a:spcAft>
            </a:pPr>
            <a:r>
              <a:rPr lang="en-US" sz="1400" b="1" baseline="0" dirty="0" smtClean="0">
                <a:solidFill>
                  <a:schemeClr val="tx1"/>
                </a:solidFill>
              </a:rPr>
              <a:t>Involvement in QM</a:t>
            </a:r>
          </a:p>
          <a:p>
            <a:pPr algn="ctr" defTabSz="711200">
              <a:lnSpc>
                <a:spcPct val="90000"/>
              </a:lnSpc>
              <a:spcAft>
                <a:spcPts val="0"/>
              </a:spcAft>
            </a:pPr>
            <a:r>
              <a:rPr lang="en-US" sz="1400" b="1" baseline="0" dirty="0" smtClean="0">
                <a:solidFill>
                  <a:schemeClr val="tx1"/>
                </a:solidFill>
              </a:rPr>
              <a:t>Client council</a:t>
            </a:r>
            <a:endParaRPr lang="en-US" sz="1400" b="1" baseline="0" dirty="0">
              <a:solidFill>
                <a:schemeClr val="tx1"/>
              </a:solidFill>
            </a:endParaRPr>
          </a:p>
        </p:txBody>
      </p:sp>
      <p:sp>
        <p:nvSpPr>
          <p:cNvPr id="28" name="22 Rectángulo"/>
          <p:cNvSpPr/>
          <p:nvPr/>
        </p:nvSpPr>
        <p:spPr>
          <a:xfrm>
            <a:off x="1907704" y="3212976"/>
            <a:ext cx="5616624" cy="1440160"/>
          </a:xfrm>
          <a:prstGeom prst="rect">
            <a:avLst/>
          </a:prstGeom>
          <a:solidFill>
            <a:schemeClr val="tx2">
              <a:lumMod val="75000"/>
              <a:alpha val="46000"/>
            </a:schemeClr>
          </a:solidFill>
          <a:ln>
            <a:solidFill>
              <a:schemeClr val="accent1"/>
            </a:solidFill>
          </a:ln>
          <a:effectLst/>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711200">
              <a:lnSpc>
                <a:spcPct val="90000"/>
              </a:lnSpc>
              <a:spcAft>
                <a:spcPts val="0"/>
              </a:spcAft>
            </a:pPr>
            <a:r>
              <a:rPr lang="en-US" sz="2000" b="1" baseline="0" dirty="0" smtClean="0">
                <a:solidFill>
                  <a:schemeClr val="tx1"/>
                </a:solidFill>
                <a:hlinkClick r:id="" action="ppaction://noaction"/>
              </a:rPr>
              <a:t>Departmental quality strategies</a:t>
            </a:r>
            <a:r>
              <a:rPr lang="en-US" sz="2000" b="1" baseline="0" dirty="0" smtClean="0">
                <a:solidFill>
                  <a:schemeClr val="tx1"/>
                </a:solidFill>
              </a:rPr>
              <a:t> </a:t>
            </a:r>
          </a:p>
          <a:p>
            <a:pPr algn="ctr" defTabSz="711200">
              <a:lnSpc>
                <a:spcPct val="90000"/>
              </a:lnSpc>
              <a:spcAft>
                <a:spcPts val="0"/>
              </a:spcAft>
            </a:pPr>
            <a:r>
              <a:rPr lang="en-US" sz="1600" b="1" baseline="0" dirty="0" smtClean="0">
                <a:solidFill>
                  <a:schemeClr val="tx1"/>
                </a:solidFill>
              </a:rPr>
              <a:t>Specialized expertise and responsibility</a:t>
            </a:r>
          </a:p>
          <a:p>
            <a:pPr algn="ctr" defTabSz="711200">
              <a:lnSpc>
                <a:spcPct val="90000"/>
              </a:lnSpc>
              <a:spcAft>
                <a:spcPts val="0"/>
              </a:spcAft>
            </a:pPr>
            <a:r>
              <a:rPr lang="en-US" sz="1600" b="1" baseline="0" dirty="0" smtClean="0">
                <a:solidFill>
                  <a:schemeClr val="tx1"/>
                </a:solidFill>
              </a:rPr>
              <a:t>Evidence-based organization of pathways</a:t>
            </a:r>
          </a:p>
          <a:p>
            <a:pPr algn="ctr" defTabSz="711200">
              <a:lnSpc>
                <a:spcPct val="90000"/>
              </a:lnSpc>
              <a:spcAft>
                <a:spcPts val="0"/>
              </a:spcAft>
            </a:pPr>
            <a:r>
              <a:rPr lang="en-US" sz="1600" b="1" baseline="0" dirty="0" smtClean="0">
                <a:solidFill>
                  <a:schemeClr val="tx1"/>
                </a:solidFill>
              </a:rPr>
              <a:t>Patient safety strategies</a:t>
            </a:r>
          </a:p>
          <a:p>
            <a:pPr algn="ctr" defTabSz="711200">
              <a:lnSpc>
                <a:spcPct val="90000"/>
              </a:lnSpc>
              <a:spcAft>
                <a:spcPts val="0"/>
              </a:spcAft>
            </a:pPr>
            <a:r>
              <a:rPr lang="en-US" sz="1600" b="1" baseline="0" dirty="0" smtClean="0">
                <a:solidFill>
                  <a:schemeClr val="tx1"/>
                </a:solidFill>
              </a:rPr>
              <a:t>Clinical review</a:t>
            </a:r>
            <a:endParaRPr lang="en-US" sz="1600" b="1" baseline="0" dirty="0" smtClean="0">
              <a:solidFill>
                <a:schemeClr val="tx1"/>
              </a:solidFill>
              <a:hlinkClick r:id="" action="ppaction://noaction"/>
            </a:endParaRPr>
          </a:p>
        </p:txBody>
      </p:sp>
      <p:sp>
        <p:nvSpPr>
          <p:cNvPr id="29" name="28 Elipse"/>
          <p:cNvSpPr/>
          <p:nvPr/>
        </p:nvSpPr>
        <p:spPr>
          <a:xfrm>
            <a:off x="6948264" y="4005064"/>
            <a:ext cx="2160240" cy="86409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30 Elipse"/>
          <p:cNvSpPr/>
          <p:nvPr/>
        </p:nvSpPr>
        <p:spPr>
          <a:xfrm>
            <a:off x="6948264" y="3068960"/>
            <a:ext cx="2160240" cy="936104"/>
          </a:xfrm>
          <a:prstGeom prst="ellipse">
            <a:avLst/>
          </a:prstGeom>
          <a:solidFill>
            <a:schemeClr val="accent3">
              <a:lumMod val="75000"/>
              <a:alpha val="9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22 Rectángulo"/>
          <p:cNvSpPr/>
          <p:nvPr/>
        </p:nvSpPr>
        <p:spPr>
          <a:xfrm>
            <a:off x="6732240" y="3212977"/>
            <a:ext cx="2808312" cy="792087"/>
          </a:xfrm>
          <a:prstGeom prst="rect">
            <a:avLst/>
          </a:prstGeom>
          <a:noFill/>
          <a:ln>
            <a:noFill/>
          </a:ln>
          <a:effectLst/>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711200">
              <a:lnSpc>
                <a:spcPct val="90000"/>
              </a:lnSpc>
              <a:spcBef>
                <a:spcPct val="0"/>
              </a:spcBef>
              <a:spcAft>
                <a:spcPts val="0"/>
              </a:spcAft>
            </a:pPr>
            <a:r>
              <a:rPr lang="en-US" sz="2000" b="1" baseline="0" dirty="0" smtClean="0">
                <a:solidFill>
                  <a:schemeClr val="tx1"/>
                </a:solidFill>
                <a:hlinkClick r:id="" action="ppaction://noaction"/>
              </a:rPr>
              <a:t>Pathway culture</a:t>
            </a:r>
            <a:endParaRPr lang="en-US" sz="2000" b="1" baseline="0" dirty="0" smtClean="0">
              <a:solidFill>
                <a:schemeClr val="tx1"/>
              </a:solidFill>
            </a:endParaRPr>
          </a:p>
          <a:p>
            <a:pPr lvl="0" algn="ctr" defTabSz="711200">
              <a:lnSpc>
                <a:spcPct val="90000"/>
              </a:lnSpc>
              <a:spcBef>
                <a:spcPct val="0"/>
              </a:spcBef>
              <a:spcAft>
                <a:spcPts val="0"/>
              </a:spcAft>
            </a:pPr>
            <a:r>
              <a:rPr lang="en-US" sz="1400" b="1" baseline="0" dirty="0" smtClean="0">
                <a:solidFill>
                  <a:schemeClr val="tx1"/>
                </a:solidFill>
              </a:rPr>
              <a:t>Patient safety culture</a:t>
            </a:r>
          </a:p>
          <a:p>
            <a:pPr lvl="0" algn="ctr" defTabSz="711200">
              <a:lnSpc>
                <a:spcPct val="90000"/>
              </a:lnSpc>
              <a:spcBef>
                <a:spcPct val="0"/>
              </a:spcBef>
              <a:spcAft>
                <a:spcPts val="0"/>
              </a:spcAft>
            </a:pPr>
            <a:r>
              <a:rPr lang="en-US" sz="1400" b="1" baseline="0" dirty="0" smtClean="0">
                <a:solidFill>
                  <a:schemeClr val="tx1"/>
                </a:solidFill>
              </a:rPr>
              <a:t>Teamwork culture</a:t>
            </a:r>
          </a:p>
        </p:txBody>
      </p:sp>
      <p:sp>
        <p:nvSpPr>
          <p:cNvPr id="34" name="22 Rectángulo"/>
          <p:cNvSpPr/>
          <p:nvPr/>
        </p:nvSpPr>
        <p:spPr>
          <a:xfrm>
            <a:off x="6732240" y="4221087"/>
            <a:ext cx="2808312" cy="648073"/>
          </a:xfrm>
          <a:prstGeom prst="rect">
            <a:avLst/>
          </a:prstGeom>
          <a:noFill/>
          <a:ln>
            <a:noFill/>
          </a:ln>
          <a:effectLst/>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711200">
              <a:lnSpc>
                <a:spcPct val="90000"/>
              </a:lnSpc>
              <a:spcBef>
                <a:spcPct val="0"/>
              </a:spcBef>
              <a:spcAft>
                <a:spcPts val="0"/>
              </a:spcAft>
            </a:pPr>
            <a:r>
              <a:rPr lang="en-US" sz="2000" b="1" baseline="0" dirty="0" smtClean="0">
                <a:solidFill>
                  <a:schemeClr val="tx1"/>
                </a:solidFill>
                <a:hlinkClick r:id="" action="ppaction://noaction"/>
              </a:rPr>
              <a:t>Professionalism</a:t>
            </a:r>
            <a:endParaRPr lang="en-US" sz="2000" b="1" baseline="0" dirty="0" smtClean="0">
              <a:solidFill>
                <a:schemeClr val="tx1"/>
              </a:solidFill>
            </a:endParaRPr>
          </a:p>
          <a:p>
            <a:pPr lvl="0" algn="ctr" defTabSz="711200">
              <a:lnSpc>
                <a:spcPct val="90000"/>
              </a:lnSpc>
              <a:spcAft>
                <a:spcPts val="0"/>
              </a:spcAft>
            </a:pPr>
            <a:r>
              <a:rPr lang="en-US" sz="1400" b="1" baseline="0" dirty="0" smtClean="0">
                <a:solidFill>
                  <a:schemeClr val="tx1"/>
                </a:solidFill>
              </a:rPr>
              <a:t>Attitudes</a:t>
            </a:r>
          </a:p>
          <a:p>
            <a:pPr lvl="0" algn="ctr" defTabSz="711200">
              <a:lnSpc>
                <a:spcPct val="90000"/>
              </a:lnSpc>
              <a:spcAft>
                <a:spcPts val="0"/>
              </a:spcAft>
            </a:pPr>
            <a:r>
              <a:rPr lang="en-US" sz="1400" b="1" baseline="0" dirty="0" smtClean="0">
                <a:solidFill>
                  <a:schemeClr val="tx1"/>
                </a:solidFill>
              </a:rPr>
              <a:t>Behavior</a:t>
            </a:r>
            <a:endParaRPr lang="en-US" sz="2000" b="1" baseline="0" dirty="0" smtClean="0">
              <a:solidFill>
                <a:schemeClr val="tx1"/>
              </a:solidFill>
            </a:endParaRPr>
          </a:p>
        </p:txBody>
      </p:sp>
      <p:sp>
        <p:nvSpPr>
          <p:cNvPr id="37" name="36 CuadroTexto"/>
          <p:cNvSpPr txBox="1"/>
          <p:nvPr/>
        </p:nvSpPr>
        <p:spPr>
          <a:xfrm>
            <a:off x="4427984" y="6186790"/>
            <a:ext cx="2232248" cy="307777"/>
          </a:xfrm>
          <a:prstGeom prst="rect">
            <a:avLst/>
          </a:prstGeom>
          <a:noFill/>
        </p:spPr>
        <p:txBody>
          <a:bodyPr wrap="square" rtlCol="0">
            <a:spAutoFit/>
          </a:bodyPr>
          <a:lstStyle/>
          <a:p>
            <a:pPr algn="ctr"/>
            <a:r>
              <a:rPr lang="en-GB" sz="1400" b="1" baseline="0" dirty="0" smtClean="0">
                <a:latin typeface="+mn-lt"/>
              </a:rPr>
              <a:t>Hip fracture</a:t>
            </a:r>
            <a:endParaRPr lang="en-GB" sz="1400" b="1" dirty="0">
              <a:latin typeface="+mn-lt"/>
            </a:endParaRPr>
          </a:p>
        </p:txBody>
      </p:sp>
      <p:sp>
        <p:nvSpPr>
          <p:cNvPr id="38" name="37 CuadroTexto"/>
          <p:cNvSpPr txBox="1"/>
          <p:nvPr/>
        </p:nvSpPr>
        <p:spPr>
          <a:xfrm>
            <a:off x="2987824" y="6186790"/>
            <a:ext cx="1656184" cy="307777"/>
          </a:xfrm>
          <a:prstGeom prst="rect">
            <a:avLst/>
          </a:prstGeom>
          <a:noFill/>
        </p:spPr>
        <p:txBody>
          <a:bodyPr wrap="square" rtlCol="0">
            <a:spAutoFit/>
          </a:bodyPr>
          <a:lstStyle/>
          <a:p>
            <a:pPr algn="ctr"/>
            <a:r>
              <a:rPr lang="en-GB" sz="1400" b="1" baseline="0" dirty="0" smtClean="0">
                <a:latin typeface="+mn-lt"/>
              </a:rPr>
              <a:t>Str</a:t>
            </a:r>
            <a:r>
              <a:rPr lang="en-GB" sz="1400" b="1" baseline="0" dirty="0" smtClean="0">
                <a:latin typeface="+mn-lt"/>
                <a:cs typeface="Arial" pitchFamily="34" charset="0"/>
              </a:rPr>
              <a:t>o</a:t>
            </a:r>
            <a:r>
              <a:rPr lang="en-GB" sz="1400" b="1" baseline="0" dirty="0" smtClean="0">
                <a:latin typeface="+mn-lt"/>
              </a:rPr>
              <a:t>ke</a:t>
            </a:r>
            <a:endParaRPr lang="en-GB" sz="1400" b="1" dirty="0">
              <a:latin typeface="+mn-lt"/>
            </a:endParaRPr>
          </a:p>
        </p:txBody>
      </p:sp>
      <p:sp>
        <p:nvSpPr>
          <p:cNvPr id="40" name="39 Proceso alternativo"/>
          <p:cNvSpPr/>
          <p:nvPr/>
        </p:nvSpPr>
        <p:spPr>
          <a:xfrm>
            <a:off x="971600" y="5157192"/>
            <a:ext cx="2376264" cy="648072"/>
          </a:xfrm>
          <a:prstGeom prst="flowChartAlternateProcess">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40 Proceso alternativo"/>
          <p:cNvSpPr/>
          <p:nvPr/>
        </p:nvSpPr>
        <p:spPr>
          <a:xfrm>
            <a:off x="3707904" y="5157192"/>
            <a:ext cx="2376264" cy="648000"/>
          </a:xfrm>
          <a:prstGeom prst="flowChartAlternateProcess">
            <a:avLst/>
          </a:prstGeom>
          <a:solidFill>
            <a:schemeClr val="accent4">
              <a:lumMod val="60000"/>
              <a:lumOff val="40000"/>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41 Proceso alternativo"/>
          <p:cNvSpPr/>
          <p:nvPr/>
        </p:nvSpPr>
        <p:spPr>
          <a:xfrm>
            <a:off x="6444208" y="5157192"/>
            <a:ext cx="2376264" cy="648000"/>
          </a:xfrm>
          <a:prstGeom prst="flowChartAlternateProcess">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42 CuadroTexto"/>
          <p:cNvSpPr txBox="1"/>
          <p:nvPr/>
        </p:nvSpPr>
        <p:spPr>
          <a:xfrm>
            <a:off x="6732240" y="5085184"/>
            <a:ext cx="1944216" cy="707886"/>
          </a:xfrm>
          <a:prstGeom prst="rect">
            <a:avLst/>
          </a:prstGeom>
          <a:noFill/>
        </p:spPr>
        <p:txBody>
          <a:bodyPr wrap="square" rtlCol="0">
            <a:spAutoFit/>
          </a:bodyPr>
          <a:lstStyle/>
          <a:p>
            <a:pPr algn="ctr"/>
            <a:r>
              <a:rPr lang="en-GB" sz="2000" b="1" baseline="0" dirty="0" smtClean="0">
                <a:latin typeface="+mn-lt"/>
                <a:ea typeface="+mn-ea"/>
                <a:hlinkClick r:id="" action="ppaction://noaction"/>
              </a:rPr>
              <a:t>Clinical effectiveness</a:t>
            </a:r>
          </a:p>
        </p:txBody>
      </p:sp>
      <p:sp>
        <p:nvSpPr>
          <p:cNvPr id="44" name="43 CuadroTexto"/>
          <p:cNvSpPr txBox="1"/>
          <p:nvPr/>
        </p:nvSpPr>
        <p:spPr>
          <a:xfrm>
            <a:off x="1043608" y="5085184"/>
            <a:ext cx="2088232" cy="707886"/>
          </a:xfrm>
          <a:prstGeom prst="rect">
            <a:avLst/>
          </a:prstGeom>
          <a:noFill/>
        </p:spPr>
        <p:txBody>
          <a:bodyPr wrap="square" rtlCol="0">
            <a:spAutoFit/>
          </a:bodyPr>
          <a:lstStyle/>
          <a:p>
            <a:pPr algn="ctr"/>
            <a:r>
              <a:rPr lang="en-GB" sz="2000" b="1" baseline="0" dirty="0" smtClean="0">
                <a:latin typeface="+mn-lt"/>
                <a:ea typeface="+mn-ea"/>
                <a:hlinkClick r:id="" action="ppaction://noaction"/>
              </a:rPr>
              <a:t>Patient experience</a:t>
            </a:r>
          </a:p>
        </p:txBody>
      </p:sp>
      <p:sp>
        <p:nvSpPr>
          <p:cNvPr id="45" name="44 CuadroTexto"/>
          <p:cNvSpPr txBox="1"/>
          <p:nvPr/>
        </p:nvSpPr>
        <p:spPr>
          <a:xfrm>
            <a:off x="3851920" y="5085184"/>
            <a:ext cx="2088232" cy="707886"/>
          </a:xfrm>
          <a:prstGeom prst="rect">
            <a:avLst/>
          </a:prstGeom>
          <a:noFill/>
        </p:spPr>
        <p:txBody>
          <a:bodyPr wrap="square" rtlCol="0">
            <a:spAutoFit/>
          </a:bodyPr>
          <a:lstStyle/>
          <a:p>
            <a:pPr algn="ctr"/>
            <a:r>
              <a:rPr lang="en-GB" sz="2000" b="1" baseline="0" dirty="0" smtClean="0">
                <a:latin typeface="+mn-lt"/>
                <a:ea typeface="+mn-ea"/>
                <a:hlinkClick r:id="" action="ppaction://noaction"/>
              </a:rPr>
              <a:t>Perceived patient safety</a:t>
            </a:r>
          </a:p>
        </p:txBody>
      </p:sp>
      <p:sp>
        <p:nvSpPr>
          <p:cNvPr id="24" name="23 Elipse"/>
          <p:cNvSpPr/>
          <p:nvPr/>
        </p:nvSpPr>
        <p:spPr>
          <a:xfrm>
            <a:off x="6948264" y="2132856"/>
            <a:ext cx="2160240" cy="86409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22 Rectángulo"/>
          <p:cNvSpPr/>
          <p:nvPr/>
        </p:nvSpPr>
        <p:spPr>
          <a:xfrm>
            <a:off x="6732240" y="2097595"/>
            <a:ext cx="2736304" cy="827349"/>
          </a:xfrm>
          <a:prstGeom prst="rect">
            <a:avLst/>
          </a:prstGeom>
          <a:noFill/>
          <a:ln>
            <a:noFill/>
          </a:ln>
          <a:effectLst/>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711200">
              <a:lnSpc>
                <a:spcPct val="90000"/>
              </a:lnSpc>
              <a:spcAft>
                <a:spcPts val="0"/>
              </a:spcAft>
            </a:pPr>
            <a:r>
              <a:rPr lang="en-US" sz="2000" b="1" baseline="0" dirty="0" smtClean="0">
                <a:solidFill>
                  <a:schemeClr val="tx1"/>
                </a:solidFill>
                <a:hlinkClick r:id="" action="ppaction://noaction"/>
              </a:rPr>
              <a:t>Professional </a:t>
            </a:r>
          </a:p>
          <a:p>
            <a:pPr algn="ctr" defTabSz="711200">
              <a:lnSpc>
                <a:spcPct val="90000"/>
              </a:lnSpc>
              <a:spcAft>
                <a:spcPts val="0"/>
              </a:spcAft>
            </a:pPr>
            <a:r>
              <a:rPr lang="en-US" sz="2000" b="1" baseline="0" dirty="0" smtClean="0">
                <a:solidFill>
                  <a:schemeClr val="tx1"/>
                </a:solidFill>
                <a:hlinkClick r:id="" action="ppaction://noaction"/>
              </a:rPr>
              <a:t>involvement</a:t>
            </a:r>
          </a:p>
        </p:txBody>
      </p:sp>
      <p:sp>
        <p:nvSpPr>
          <p:cNvPr id="36" name="35 CuadroTexto"/>
          <p:cNvSpPr txBox="1"/>
          <p:nvPr/>
        </p:nvSpPr>
        <p:spPr>
          <a:xfrm>
            <a:off x="1259632" y="6093296"/>
            <a:ext cx="1584176" cy="523220"/>
          </a:xfrm>
          <a:prstGeom prst="rect">
            <a:avLst/>
          </a:prstGeom>
          <a:noFill/>
        </p:spPr>
        <p:txBody>
          <a:bodyPr wrap="square" rtlCol="0">
            <a:spAutoFit/>
          </a:bodyPr>
          <a:lstStyle/>
          <a:p>
            <a:pPr algn="ctr"/>
            <a:r>
              <a:rPr lang="en-GB" sz="1400" b="1" baseline="0" dirty="0" smtClean="0">
                <a:latin typeface="+mn-lt"/>
                <a:cs typeface="Arial" pitchFamily="34" charset="0"/>
              </a:rPr>
              <a:t>Acute myocardial infarction</a:t>
            </a:r>
            <a:endParaRPr lang="en-GB" sz="1400" b="1" dirty="0">
              <a:latin typeface="+mn-lt"/>
              <a:cs typeface="Arial" pitchFamily="34" charset="0"/>
            </a:endParaRPr>
          </a:p>
        </p:txBody>
      </p:sp>
      <p:sp>
        <p:nvSpPr>
          <p:cNvPr id="1032" name="AutoShape 8" descr="data:image/jpeg;base64,/9j/4AAQSkZJRgABAQAAAQABAAD/2wCEAAkGBhMSERUSExIVFRUWGBoYFRcYEhoYGRoYGBoZGxkgFhcgHiceFxwjGRcbHzEgJCcpLC0uFyA9NTAqNScrLCkBCQoKDgwOGg8PGikkHyQ1LywsLCwsLC8qKiksKTEsKiksLCwsLiwvLCwtLCwpLC4sLDQqLCosLCwsLDQsLC0sLP/AABEIAMkA+gMBIgACEQEDEQH/xAAbAAACAwEBAQAAAAAAAAAAAAAABQMEBgIBB//EAEwQAAIBAgQCBwUDCAYIBgMAAAECEQADBBIhMQVBBhMiMlFhcRQjUoGRQpKxFjM0YnOz0fBUcpShwdIVJENTgpOisgdEtNTh8WOjwv/EABoBAAIDAQEAAAAAAAAAAAAAAAACAQMEBQb/xAAzEQACAQIDBAkEAgIDAAAAAAAAAQIDEQQSITFBUfAFEyJhcYGRodEUscHhMlJC8TNygv/aAAwDAQACEQMRAD8A+1WbKlQSoJIBJIneu/Zl+FfuijDdxfQfhUlAEfs6fCv3RR7Mvwr90Uo6U3iq2YYKpuw5OINhcvVXSJuDUdoLoNzFJX6UXUIUYnDXNVXMbqKDlS32jlDHK7tck6BQgHmddPCTqxTiK5WNj7Mnwr90UezJ8K/dFZDDdISpulsXbKm42WXtsyoXbVAG7WVFWFA+0T2zAqK/0puMVnEWUGe2GCPbJVQtpnIOds8sXWBOgO8TViwFRu2nv8BmRtPZk+Ffuij2ZfhX7orMcG6QPfuqpuIfescquhJt9U/eAJ0FzTSfs9pgQ7aus1ajKjLLIlO5H7Mvwr90UezL8K/dFSUVSSR+zL8K/dFU+MXBZsvcCKSokSsjcDUDU77DWmFR4iwHUo2x0MEg/IjUHzFNBpSTlsAzw6QhR28OSRGq28oOd3S3Fs+8GZk2gwPkD7d6T2gC3s7FAJJIQGBaF5uyTm0tzy3iN5BxHAW1fIVusGTtTir03B2uxbGYi4w1JUwAGHiSE+JlgQtuFBQu7YvEMhV3S20aiYRirExGQiOQ6tOjRnrlfPnzwK22h1iukNtHVRZEF3BMDuWlu9YwAkyHtEZTqRtOsWcFxRbl02hYgqAXJyEKCJXUE5iRB0kCTrpqgtMjmTh7wm6gJbFXZB5NchyVa2FEzEZ0g1p8DwK1aIZM4idOuuFdZ3UtB1YnbczvVNaFGnG1nf8APk+fYlNsu+zL8K/dFHsy/Cv3RUlFc4cj9mX4V+6KPZl+FfuipKKAI/Zl+FfuivPZ0+FfuiuceSLTle9kaI3mDEfOsanG2S2VGKs627jx7SLzZ1W2ETrGKsCzFz5RoRvWmjh5VVdMhuxtfZl+Ffuij2ZfhX7orHW+ltwAFr9hpWSA1sQxtXGj859l0trrzuGdxl8sdMWyM737AyKpCZ0BuHrbgIBLDtGytuAAO1c1APZW59H1e733+RGZGy9mX4V+6KPZl+Ffuis3d6UhThx7Th2kAXstxIzdkEzmhV7x1I20LHsNRHS64SoF+wBEsSUMMXtKy98SiK1whvtBd4EsscDVly/gMyNl7Mnwr90UezJ8K/dFYnF9K7h7Iv2wMhBYXLcyMxVl1gk5Rp+t3dVJbcI491l82+utsCWyBWViy6mT2pQiFgRrmbTQ5CeCqQjmYZkaD2ZfhX7oo9mX4V+6KkorEMR+zL8K/dFUGxTAwDtpTOk93vH1NADTDdxfQfhUlR4buL6D8KkoAKRcYxl1LvZ6yOrOTLZuOgc5xN3KjZhOSANRDTAIl7RFWU5qDu1chmJOIvM6lji8iNbKp1N0NAL585FsBjqp3jLpqw1kwGNxRNsO10k3BnjDXUGUlc0FlYQWkicsKGBiQFfYkf65Y/ZX/wDusUzitbxcWrZF7fBGUIr2ik3SzDF8PAQvDoSoQOSAwmFKsp+YislOGeai3a5LHNFYjDm6qCPaQRlAUW76qFyLtFvKIujMRGoUgaEq0nEsXiGVwnX5yRFzqsQixByxbCdnK0E7yNw/cGv6J3tcjMbOis7hb7Ni0ZEuojKTcDW7qLmhpnshSxOXUz3dCuz6KstWn1bSZKdyri+GWrpBuWkcjQZlB0+dKuMcHsW0UrYtAm7ZU+6U6PdRW5fCxFP6WdIfzaft8P8Av7dQqs0rJv1Cx2nAMOCCLFoEag9WNPTSmFeCvaWU5S/k7khRQaxFzD3Vcr70KmIuXkixeYZ3uXNZCQ6BGzBZgm4YMKsXUaPW31sQ3Y29FYdb93OzRiCcgGXLfzBcwLAtkE9ZFzK0didMsQHfRtnJuG4bpYkZc63VUJkQQAyqpYMGkxJ30mBZUwrhFyuQpXHtZLiGNxCveVTejMIPs91uzJkWyukxAzSnzPbrW0RVNGqqbu1clq5ib2NxPaOfEHYHLhboBhLM5VyKRNwXT3wYO+wqXEY++xAm+ATbzxh7pGQFMwT3IOcEXDmgSCI1jJsIoitP1cdOwtPD4IymWwvFrmW/DXidVslsJfjQuZb3W8sE2P5oGDOte/xHEZWCe0qcjhM2HuEibbZA3uyDdF3Kc2q5RBJMln/CnJu4oEkxeUCTMD2fDmB4CST8zTKKVYmCd8n2+AsYyziLyFVRsRk624zF8NiHJDPmWJUEL1ZKxE5thEOH/Ru7ca0Tdz5sx76lTECIBVTtoTEEhoppFe0lXEKpG2Xz5QJWCiiisowUnu94+ppxSe73j6mgBphu4voPwqSo8N3F9B+FSUAFFFFACzFfplj9lf8A+6xTOlmK/TLH7K//AN1imdABRXjMAJJgedUsRxQbW4dvEHsj+s3+Ak+m9LKairtkpXEXHeEXnxBdbbMpUKcptrK6Egk3FbcT4a6BSCXpXuFXXa8EtXMpyoUJwxVQMjBGUPoFWCoMwHMBScxduxYw7ljzAJVROuqqdP8AiJNLsBhwbmJ0n3w3JI/R8Py1mpXTbgkoxTtzxG6i5o+FgrZtq5lwihpILSAAZ1OvjqfU1LiMaid9gPAE6/Ibmsxi1YKQLKTyYFAB4ntRBA8dNuVQWQxQG0IkSHuEuT4E65nkayzCloVJYi82rXCUMprbGOtvorgnwnX6b1S4oetZbKalXt3HPJAjq4B/WbLAHnO2+ZxXCc6wXd201Z2AG0kW1IUnwBEeM6zNh89mFsuVEkuWYuWJ8VJ7Tk65vLnMDT1T3CG0orF4nHPpmvXTJgQ0EnTQBAJ/h869wvFcSkZAWWdetuTp6gEg+eY/OqKso0v5tENpbTZ1kbvD78FRYuHtHtTa7ZiBcf3w96u40A7I27ORm/SIgSLX/Wf8mtVh0v7UFF9Bd1+hXWkpdJ0aLsmvcRzjxEp4G8sq2W6wonWGcMXbt3SOsl2lGzEajeysAgQNB0ewVxLjl1uAFVANxkJ7IgmVuNq57TaLr4717wPiKX7928h7Jt20AO5KNeLEcivvAAwMGDygl7W+eOlWhbTXfy+4ZJbUFFFFZBgooooAV8I/O4v9uv8A6bD00pXwj87i/wBuv/psPVfG4q+MUQgc20S2x7KdXqbmfN/tS2VRASRMSNTVlOm5t2a8yGx5RWWs9JL727jC2Bkt3XmDLZVBt5B2l1Lby3cMTPZkxPSG9NwC0UFu4FzMoYZc+XUKxbtKMwMAww0Oma/6Spe2nqRmRpaKQ8L41du9VmTLNx1bs6FRbzKRqQJkbMQY0JBp9VFSm6btIlO4Unu94+ppxSe73j6mqyRphu4voPwqSo8N3F9B+FSUAFFFFACzFfplj9lf/wC6xVniPEFtJmOp2VRuSSAPlJGvKaXcXvlcVYyjtG3fA8BrY1PiP8SNt6jvYfMQJkllZidTCsG18NQBA0EnwrJiMR1fZjqx4xuSXCWOvabl8I9By/HXnXr4diILx/VUD6EzFSXLgRZM+AA3J2geZ/nnSvFXbpvW7WfLmDXHCRoiZRlzEFizMwEiNAfKudZvtS1NEY3dkW+tVRktqWjQxsDzzOTv47t4jnSzAXnFzE9hY64f7Uj/AMvh/wBSNqu3cEToL1xANgmQAfVGJ+tJMDwmyXxGdBdPXRmu+8YjqMPzO252jSKfC0evm+CGeWK1fpyizxR3usuG7guqWuEHMRbUgEDYSxIXnAJ8KvXLf67n5gf3AR/dSHEJZwuLtOuW2txLiMJhRlysuVfs6wIH01pvaxWcZgCF8WUgn0B1A9Rry8T3qe1p7fwLWhaEXH+Nr3772/H5IVs6S7OxOsEwBPKBA8pM1zfxSIsswUbamPkOZ+U13iLgAJ5CSfl4VYwmDygltXPeM/8ASPIbeZk86nEV1RjfezJKSjtKWGuAuxIfkFJtsAVgElTEQWmf6o8Kq8cxKICgYm7c7NtcxkFjEhBAAWM2o5a7xVLjo6ki3au9Sl0EuBECCMzW/gJXNIGhIHia54Xwt+/YsJbU/wC0vFusfbXKO1B8yJrzFepKpJy2tlsMLntUWu/gvNv7K7Li4C2Ps5j4szMT6kk89a6t8ON1CFCrb28MwBMwojskiNd9dxXTcOxBgFrQWe0yTnj9VXBWfU1esYLq4i9dIHJmUqfHTLp8orHCm4vNVfuTDAtvNVafmyG3g7lshw8ZdRlhT4bsCIjSNPWmHD+l5Ulbysw3DzazeYZVfXlBUc9ROpiu3lYZTBB3BEg+o5iky4ZLhcrbsoqsUj2dWYldzOgAkkDQ6fSrKeM6n/jensbI4SFrJWNzguPYe7OS8hI3UnKw9VMEfSrXtlv41+8K+etgbYj3drMDIPVJoRziNtSCOeorX8LwmFvWwww9kHZl6pey3MbbeB5iK7GBx8cVdbGuboy1qDp67hn7Zb+NfvCj2y38a/eFV/8AQeH/AKPZ/wCUn8KP9B4f+j2f+Un8K6JnK/BXBu4sggjr11Bn/wAvh6t4vhNm6c1yzbcgQC9tWMeEkban61Nh8MlsZURUG8KoA+gqWmjJxd0wMb0iwlizdT3WHRGU6tatd4HTKpjNJhSZ0DEyNwqsYqwLb9jBFpfRhZGQG6QBaIDG6OqJIIU90aGco+j0r4SSbuKknS8sa7f6vhzp8yfrW+GOtBRlG/nt9ufW6ZQ4JgLQtpdFmwjsoJa0ixrqcrAaimlFFYZzc5XY6Ck93vH1NOKT3e8fU0gDTDdxfQfhUlR4buL6D8KkoAKixOICKWbYeAkk8gBzJOgHnUtJsTe6y6fhtHKB+vAzH5Bso/4vKqa1VUo5mNFXdihjFdsRavuCAlq+IB0XMbJAY/aYhTrt2dPEsgQgliATuSdz4D+FVnU3GKBiqrGYiJLaNAkEAAFSfGR50YiwyEXEBuFT2lZhmKn4CYCsDBjQHUeFcvM5PNLaaFHci0qAnPJPhOgHmB5jnS3jWGaVv2o6y0G7J2dDBZSfszlBDciB8i5xxjpaw95255k6pV/rM/8A/Ib8KW8U45cRHW/aFoOjqlxbmdA2RoDmAVJ5aQaWctDTSpTUlb00+20a2MWty0txdnQOAd4YA6/WkuBvQ+IMwOtB/wD0WP8AD8Km4EoXCWmZmzNaQGYJgL2VAiAAJjbcknc1meKcRdExK5VJuXcgIYqZaxYHdgz2fPnWzo6pCnGVxamHc6uSPGw2wCdddOJuRCyuHX4V5sf1iZHlBjlTHFY1UBZ3CiJkmP8A7+VZpeKXEVbIhcoW2gRc7uwAnKCAAJ5xvO1NsBw9iUU4crs129dNs3XI5AKSRJA3MASAK2PG06ceyrsrxNOUXmlot2q2LnzZYxFl2QnucwuUFjBDAOToJgAgfWdrmKxPIfzH871FisWFUkkAASfAACZpDgMNexpNw3Gs2JhAph3jmTyE/wANYJrg18RUxEnZ+fDuRgo0J4ht3sltb+3ic38Gl/iFpWAYIhZxy0JKyPUj6itexqhw/hVnDg9WsE95iZY+rH/CKMcUeAyq0TGZQwHoDWeVaFKGVvYdtRSjGEb2Stf3bsGPx4QEkgAbmR4xudN/Gk7cQvntezXo32Vj8wCCOXjVXGyzphBDZmVpDSyW0MkOPQQDOo899dl51gazLNNXv9t35GrTVBJWTb+3NzL2+IXWVyMNcORQSGKoRoTse0wMCDGsGmWDtpbsZjdtHMTcZz3Jcz2e0NBt46fRndsg66gjZhoR4+RB8Dp/dVNcAA2cJZzfF1eVp8ZE6/Si8ErJW57zNPFZ1bZ4b+eUV7AtsYF3MxEkABSfRSswOUaCreE43bwtw57yDMolblxFOVS2q7ayW3kGOVQ4gE6XLasPEdqD6ET8xJqxYu81OnKDpVNPFSo1VOP4M03mW1+ZoE6V4MgEYvDwdfz6D+7NpXv5UYP+l4f+0W/81R9HMWHW4syVc6ajvANz3GYtr5HwpvFe7pVOsgprermYWflRg/6Xh/7Rb/zUflRg/wCl4f8AtFv/ADUziiKsAWflRg/6Xh/7Rb/zVF0exKXHxT22V1N8QysGUxh8ODBGh1BHypxFe0AFFFFABSe73j6mnFJ7vePqaAGmG7i+g/CpKjw3cX0H4VX4zjDZw966oBa3bdwDtKqSJgjSRQBcrNYm49u89oKSWJcMe4Fc89ZzA5hlG8DbWGPs+M/3+H/sj/8AuKUIt7rHNy4janRLLIZU5Rqbr6Qu0c9/HmdKTUKN+9WLaSvI8wWJ6rEvac/nYuW2P2mChbi+GYFVaByNOC1Z/jGCe8vVnIEkHNlY3FI5pBEN5+Z0OtVXx2Iw8HrDiLY7ytaYXgvMhgMrxqdYmK5UMRGStvOg6Smk09eH7H2JvlJaJUxOoGWdJM6ZdpPr8oMbgeuQpcVSrbgyfPQ6azzFRYTjlu6AUDOh+0qhh/xKCXX1ZRU/sigTbUK2+gKg+REbEabaT5UsrtlPag+DRnOIcNu4ZV6h3uINDauPIjT820DKfLaKzfHOIO/Vnq7lvK0yy6Dw9a+jXbYuAqQwnxEHyg7H5TXz7jWON277NYXrdYOU6ORqYP2VEatMb68604WTnHKdTC1czzSS02vu79xd4cLVq5nLl3G7EFiB4dkELvtT+3xRbg7DBvQz9eYpTheg4yjr7ruYgKjG3bXyUASfUxPgKW8X6D9UM9i8wnTK58fBxB12gg8ta11cDNx7MrHKxcqGIldzatva0+UTcVxfX3VwqNoSOuYawJ7o8yf8POnmLx5sIMi2hbRQJa6yxGgAC22nlz1n6/PsFj3w5CsWtlSdrSGWgjVm3gExuO0TV7hyXMZc95cc2gwAUsO96KABvqYrH9FUzKMWrb9t/EuhkoU2pJqEdb6dq/DXVvdwW0ZP0qxFwEqti2NYNzE5JjmM1vX5D1NLMA2IxBKnE21IPd9oIB8MrKhVvQV9GwPB7NkRbtW18wgBPqYk/OqnHuFF8l22ivctknIwEXEYQ6MTpqNQTsR51vl0YlF5Wr/9bv3eotPpDtOMUop7Hpo9120ZbCcEx2EzXLbYcgntK7sJ8AXa2NfmKbcO6R3b3ZW1a60aG0b9wN4b9RljzJ5/KpcH1BvKDabD3ohUuoChA3Fr7I59wqTpoYAphxDgFm/Bu2xmGzocrCNu0PwNLDoxT7VRqT7lb1/0U1cQ5ytXVn/ZJfpNc33FS/7VbyylgvccL+euc5JCjqdAEB8TpJk1xi+JXrS5ri4dR54hx9B1Ek+QqtxDoiAA9q5dcpqEe80MOahhBQkQJGmompOHYLCZEupb1acueXcEGCADJBB0MDes2K6KUpJ0o27r7fNvTnQEqKipZm/BW19dPR7zjhXEL123nVbDZixP+sPIzMSAYsmCAQKnD4hW0t2YY7dfc0OpJ/M8/wD58a7vcPDN1lk9Xc2JNs5WHg6kCfUaiq93EYhLltWNp84Ywlt9AgEmcxLDteE6aVz6vROIvmjFa95Esk23F8XbfxL2D4hibV0XBbsnTKy+0XNVJkR7jdTJGmskcxWos43FMoZbOHIIkH2q5t/Z6y4uXWHZFsA/b6wuB5hcok+p9af9GHyDqZYqFkFjJme1J8SSD6k7V2Oi6WIpU3CsrJbPyZpNPYW/aMX/ALjD/wBqf/29QcYxzIls3WFpST1htuWgwcgVsgYgneFn5TLuuXtg7gH1E12aclGSbQjMnZ6XP2BNuWQasZhgL+bORljVbP2QT1hgchVbpbdCuy3EZsq5FKQpINyTOeVBIRdROoMAajSccQJYdkQZhHdVZ1YAwCpBME6R8xuMwOIXuqJLe8lAV9nWMotJnNvsRJv5u8YyzA2rrUVTqpyjBef+hHdFxOlLgGLlt/eXCswJUucizICgWiGzHfu94Gb3CuO3Ll1LRuWHJQXHKEAgENK5c5IbPlgnSFbntFwDENcv3FcBlygr7oKuYGCVkAhSCIUyRB1O50NvCopkIoJ3IUA/Ws9eVOF45dfny3Eq5LSe73j6mnFJ7vePqa5w40w3cX0H4Uv6UfoWJ/YXf3bUww3cX0H4Uv6UfoWJ/YXf3bUAMxWf4zgA16dR2NIJ0cmMwExmAXfwrQCquPwZeGXvLMSYBBiQTy2GvlWbF0nVpOK2jQdncS2307Qg8/CfI8x/JioMVgBdkOz5PgVioPjnIILekx5Hcl3iDpJazcyAwYyFlYEzIDwV85+Ws0tx3GCtxDbs3yTOZDbyhrY3YS2hXSG2IME7R5bqZJnTpRlLWPPwdcQ4HhxDFFt8hdt+7e2Y7JJBCkTpqOevOKWL45ibYW0cl/rGyC7Ydc8AMze7P28iNBGk+NNzx2zMOWtE6RdtOmp0jMRl/wCqqHTDFMthuq1uqVZCDopY5FE6yzK5AUa6zoBVtN1HJRaGcpq0Zq63Xv7PlGW45xlbpFjB2Ht3HOUtJ61zqMp7RzA/aLE6TsJNOP8Aw1wy9VdcgC6WXMD3ltlFKjxylix0308BVzgPRxsOhVbBF9gVe+72yqzv1QVy2UcgVXMQMx8LvF+j/uxcw7NavWreVGU6sqjRXGx208CfKvR0qHVK+1iVMRSqXowWWPHi+L7vsNrxCgsxgKJYnYDxNUsfbzWWJBQAZpY5dvi+HSd9ddQKpCzaXDWr9u1aYRbOdwZGcgM7vu2UmSN9DBFXsPw3rCLl0N4orEhvEM6jRT8KDuxJlu7qTuc2rTjZw8uBkoJ1KkToVIg6HQleR30OoBg6iKWcMye3MhYgMykZbjIMwgMJBHa15GvomM4NbcHsw0GCCZmNPXXxpd+SNg20R1zFQNWJOsdojbcyfnSSi21Yx4Wg6Llmej002rW9/Ky0vx1Ldu1dTRbmZeQuKWYeQuBhmj9YE+Zrv28SQoZ43yCRp+sYWfQmkmL4MmDXr7RIVSvWp9hrRMNKkntCZBnltWiWI7MEcogiOUcoirYy3GyrT0Uk7p91te+1ynjVt3ka0+ZJ1GYZWDDUMh1BIPgfpNLE6TlT1dy2TeUDNlZArcgyEtqG3ygaa0/NsHQ7fz40k41wtVNm4oAi6i6ADR5RgNtDI09KHtvew1Gz7Eldbu5/veR2cVh7zGVvLdOvVm7eRteagOEy77eG1Vj0Ya27XLQnP37TYi+oB11W4rTPjmBkydNqmxGERwA6K2+hUGPSduVWuH3Rb7JLZeUsTl9CdY8pMeVWTpMlOMdY+j2c83FuKwz2hnuWl6sEBsuOxJYAkCQCQDEjSruN6L2LkyLgbKyBvaLx73q+oBgwfCrvE7aPaZWJhhAyiWncZAN2kAj+FUrGJxaKDdS05iSqMwuecDVCfmBPOqO5jWzJSjZP7+vnfyI+GYJrCwobKAue3mLkGIY2ySSTKzl5g6ANozbhfEgt9GVS9vq2zOp0Gc2ysD7RhSYGoHmQD5g3DILgIIeGkeBGnnt41UXBmyzMglGYs1sb67tb/WmZX7XLUdplwM8r3uzeI4IBBkHUHyNdVnODceUIVNrEaMY/1W7zg/D4k1Zx/SApb6xLTkHMoDW3RutgdWMpE5WJIzeMbmmhBzlljtJHVFIrHSpWdVyPDwyEIx92xKozaQMxRj5LBMaxG3S4ZZNl1m3nElDvbuXFBAbfJaYnkDAkzpd9LV4EZkaGikh6TDPaHVnLdV2XUSQptEHfsgpcLQ0N2YAJInxOk2e11tu05GYAgowJVlzKV013UneNfKY+mq7bc7Auh5Se73j6mmli8HVWGzAEag6ESNQSD6gkUru94+prO1YkaYbuL6D8KS4vpFk69YV2S4FCZgIRrds5rknRAznXbUDzp1h+4v8AVH4VkeM421mulkw5uBgpDqCVUEgPmn3pKgHIolZ12114Smpyaav/ALFkxhw/jV+5i8rKqWiphG74cW7FwidiffMIHK2fAzoqweF4l1bo628GpLEHKQMkZRBcEkhgznPlAHVjQzrYsdKbsAdbbMFyWZRm7OcqoU3FDFgE7cgdqN9tVbBylZwSSS+fH9kKRpcbgWJzpGveU6TpuDyMCNdDptSa5wtJJ9nKseYtNr4Tk3+tTcC42997YLKTlvZwu2j2+qYg6iUM/M+EDRVwsX0bHP2tH3eJdCq0tD59xC/ctItsW3VXYWwHIe2BBPZF0IdlMKTEx81f+ibSqDYw7u6kOg6u4DmRg0lpNok5YmR/dX0HjQ7eG/bj91dqzf4arEkSpO5WBPqCCCfOKxPAOLTpy2GmGJtdW28GxbbxCuodDKsJB8jrr5+Xl5VHiLmUFs6qAJJYaADzBH8/3+phBbBtyTlJ1O8MS8yI5k7fD5Urv3CMQitLIttrm0w6vbVWMDtRmMeBIO4kdZbDGJhw68b/AFYyLbIOIt2HzoFYMok5WzK2Y5wuoQmYzaK3wvHmGl0FIH27TtPmj21yOsbGB6Deq/HsSlxM9o57tklhkJMLE3FaNIZARlPMr50/tYkMoZTKsJUg7g6gyPI1Wk07I1TnGUFKS7nud18+t7keCx6XlzI0gGD2SCCORUgMNCDqOddPdA5jz1FUMZhWFzrrLBbhADq0lLgG2cDUMBsw1ExBGlSi6WALLB5iQY9G5j6egp1feUTUdsdnuipxmyb1vIgBhkYFh2GKGYYbspiNBHrFUMLg7TSVsCxdUkMbR7SHkYAXMp3GhBHLenU1DccgzknwIgkfLQ/SaHFN3GjWlGOVPn8nmA4iW7DqQ43KqxRvMGOyD4NETGu9TY7Bi6jIzNB8I5QQRImQYIPiBVd8TbPe0I11VlI9NAfpUli6CJV8y/1sw+v+FTbSzK3LXNHQV8R6y2BnCuP99PVif/ygyFJ+OQpO+WRVJutaAR1Y5mQX/wCHkPWSfxGmzVT9htmVVQsR3REGJ222I+oq6nUy6PYM5JoX4LEG3pJYfrMSfkSdPSm2HxKttvuRzpViMA6me8PEf4iqVjFB1V12YBlOoMESPMGDVzpxnqhC/wAMxZtqbbJ2UutbDKcxlnlM1uMwBFxYjNvrHJiUbvFivguhAH63mT4HSB51nnxDLdW4urEgupMKypMFvBhIAb6yKm4h0kyPOViuzLoSsfaUbkeK+Go5hqVQmtLG6MFPt228s1PRrFHrGQtOYSNAIKwNPUN/007xvDluxmLiDIy3HTXQ65SJggRO1ZboFg2dLd9lKqFISftAkhSuuq5ACDzzaaCTs6RvLK8WZauXN2RLiOj9lEz+992pye/vaADZYJIBAiFHyO1Z+yyujN1Fwi2gLAYu6Tq1y2uUZsuTKMxObRGMSDW4dAQQRIIgjxBqh+TuG/o9r7grVRxWVPO234v5RS48DOcPt23vW0Nm4mcFi3tNyQx7WbR4YPkDBgTMCTmBCvX6L2CpQ9YVJkqb90qSTJJGaCZ1nxq3h+DWLbBksorDYhQDqI39DVylrYpyknTbXm9vqwUeJyiQABy03n+/nSm73j6mnFJ7vePqaxjDTDdxfQfhWP4tiL1u/eyEwzSR1WaFyWI6s5YzH3m5jTkYrYYbuL6D8Kkq+hWVKV2rkNXMO+Pvdo5zIU5QMMApZbVqIBtlgGvdZMnbmBrUGK4tcQtBuZTc0y2F0RsR9nMhljbPOIneRW/orUsZBWvBe3wLl7zDvxC8GL22h+rRQDZbISDfkuAk5gDanLAJ8QNJF4xiMjHrXzZUyL1BGmds89kzc6vLBkLJ9TW0opXi4P8AwXt8E5RDduMyYJnILG6uYhcuvVXeXKn1LOM9/Dftx+6u0zrDJ3bYxBisGr7yCNmG4/iPI6Vl8fgGTFAFpU2LkEAhgBcszm1/vEc9Bz19LLv6bb/YXP3lqoAVKYEDYeG3yiocNhwkhdFJzZeSkmTl8ATqRtMxEmdHjOHK+o7LfFH4jnSx+E3eSofPrCB/2E/zvTaBdpWKCYgMcokkCToefqPI1T4txBbIEsQ7aW0EZnJMABTykxmMATqa74j0eZrk3nLR3BbLW1AYCZKnO5kHc5dNFFRLwW2qsgtrlfvgrOb+vMl/nNSKLlxeKIGa7YTkTbtMxnmEZnIJ3+w3pOlL7995m1exJXZmF5SoaMxJLK0aSSEEeh0pnd4OtoQrXOrIyZC5ZVABIFsmWtggQQDroNKl6jqxH2ZAn4WWMhbyIgf1SvhU3Qor4dxTEqTae8Gdfjs6OsxIa3lgzoRDRKnXMKs3L2IJzgWrRkZnti5czAfErIinwkmRyq9iuHZ17O8GIgtoI0B0LLOUqRDLE8jVBbRU9xHJ7vZW3JG4V8rCfI5TptoaA1R5e4ligpi5Yk92bJUz5k3io+h9DtUtnjHVWwDh787kgC5nJPaOeQWJme6PCANrOHullDKGCkHZgTOxB7uUg6EEzMzR1RJOgHiTcQn5wZP3vrQBYs8ew5YA37akESruLbDXmrQwM6bVneF8Sw1xMPZW9b6zqLZ7DhjmCqCrDu5jOg30PhTPEYdTlDBHg6Z8rAa/YtqCBv5n1qf/AMPOFq9pA9tWt9Qkq1sZZcIZg9picp1IA7Om1Snl1Q8HZ6ifFYW5bzEDMOZElo15RMDaOWvnM3A+i9/FOGZGt2dy7DKSp/3anUkjYxAmddq+gWei+GUgiyNNgSzAeikkD6U1q6WKlayNssTpaKsKhhvZdbSnqftW1E5P1rY3I+JBvuNZDWbvFrSp1mcMsqOwDcJLEBYCAkyTVylfGOFq1lgqqvaW4YJSSjBtWQFp05a1nppOaUthjZKOO2NPeoJ1gtlIHPMpgrB01A1qQcWs5c3XW8oygnrFiWErrPMbeNY7G2VZcvusrsrAI1x56tFGVR1Ra5pdzGJ3adjXmPwvYuZrltVfOXyvc7ouXWuzFk9ke1GSdIAJkBp6X0UHbV6iZjaLxK0SVF22SujDOsjULqJ01IHqas1k8Jwy67qhWyRZvM1xusfMxukXiAAgBXM6tBO9pQZ3rWVhrU402knfnT12jJ3Ck93vH1NOKT3e8fU1QSNMN3F9B+FSVHhu4voPwqSgAooooAKKKKAFnGe/hv24/dXaZ0s4z38N+3H7q7TJ2gSeVAC3D9I7DqGz5AQpXrAbZYOCUKhoJzZTEfCaiTGWXxCXVv2jFt0y9YuaSUY6TyCGfCs/gbSrbtqjWuwGWT1uclQtkhwUlSDeHZgd8wIJqmCLPYBBjqVBVXk53xOUpCS+rXDKgg5ViTNdZ4KDvlvzoV5mbheMWDlAvWjn7vvF7WsdnXXXTSrVu4GEqQR4gyNDB/vFYJvcpcAuWSXBElbpiCzs65LckA5mzAxKd6QTWz4RlFlVWDllDExmQlW1Op7QOvPes2Iw6pLMrjJ3JcXh848xtSa4mpBEEbg77/3jzGlaCqvEcF1iEbMAchjYx+B2I51iGM5dshgQef8AII8wdflS6xeIIB72XKw5Oqkg/NTPnBB12p2LVK+LYfL24OQ6uVBLI0Rmj7SkCGHkD4w4pWFwoYB7OhEmYGuukzlOuYSCpaZAIE+Jhh2k0YxcXcq4HZIH2pj56bkxVInMoZXG+YMDmQneVaOyfI6mdzUYxjaq1t5AghLbPodshUQ688khl5UWC5Ws4fqsWzK3ftBiRJBOcgneTtqYJBknNMhoMZmGoDDxAzj1DJqPuiqQw944oqLbMxsyWFowYc/nFbJBJ5qZ0O1N8B0HN17d3FIgynMUDZyT9kF8oMTqRLDlrrRdEalLD4g3SUs5i4jszcMTEZpUEDzLDnWj6CcOWzgMPHee1bdz4sba/gAB8qd2rCoMqqFHgAAPoKX9Fv0LDfsLX7taVsZIaUV5nExOu8UFqgk9qLFXwiM7GFVSxMTAAkmOcAVLXF+1mVlmMwImAdxGxBB+YIqVa+oGI4jhgtoC42RURiy+zaotx5AYdcVbPctQsZhpy0NVb1pGMXnNvM7oqshiFKB2CjEE7lJ3eWkbSumboihAU3bpADKARZOjTmB91rMnfxPjUn5MDNm6+9ObNMWu9pr+ajkPmAdwDXZji4L/AC47v168t15Tro0ZR2ksS8MShTVERCIzNqMsEjSQfUuKpcK4WthSqkmTMkKOQH2VUbKNYnzq7XKrSUptrYOgpPd7x9TTik93vH1NVEjTDdxfQfhUlR4buL6D8KkoAKju31UqCYLHKvmYLR9FJ+VVcXxuxabI91VaAYJ1gzH1CsfRGOymFnSDia9jq7iC6l5coecpLKU1yzAi7PLYnkavp0JTaVnqQ2NcfxezZRnuXFVUIDGZgkSAQJMwZjwq1buBgGUggiQQZBB8Dzr58lsXDdHYOdnk+03TuAzKoNk6zihlAUeEEyW2i4Fb1m2LoR9AewTkmN1PMeFW4jDqjFbbkJ3I+M9/Dftx+6u0wvWsylTzBH1FUrHR/DoyutoBlMqZJgwRIk6GCR86YVjWgxi7vBVtkr1rRaILMtowHPVlUPvJObJaOUDLou0wV99V6wCbkBlDtkAWwbSX2AUdd/s/eGEBA0iYUHY47gS3bnWF3By5NAkZTuNUO8n6nxNV16KoIAu3RBBH5vdZgzk31OvmfE114YyNu1LXw/XP3rcRDglFxl6u7DvnRJw4ZV7MsI60rkCuGyzHaI3BUa7heB6mylqZyCJyxPqJ38TzMnnVPC9GkRlYO5yGVByQOfJAR8iPpTesuKrqpZRenh+hoqwUUUViGFOPs5WkbHUfif4/PypVw66WtkkyRcvqNtlv3VUegVQPlWou2wwIO1ZjhVqEYcuuxMecYm9/8fUfKUQRW+EYc3BcayhIPa7Igg6dsbNG/anu1rLVlVEKoUeAED6VnW0P8/z/ACPCn+EvZkB+R9RoaGCKK/pp/YD941NKVr+mn9gP3jU0qCQpRgeANaVEXF38lsKqqVsRlWAAT1ObYRMz503ooAyHFrdxXu5bNwtLOt5EJfVSAiwJjlvEcuVUbgvE25W8HXMFBNx2UObJJk63QTZc5W07Y2y6X+IcAu9dnt2gSL3Wl+wC0MrKJzBgBlKnkQ7acjXv8AxBZmFrvcybZZtLo96S0Ofextsg0OgHdpzpqK7SvyuPPqVNM0PAcR7vK+YOGgh3YsSRvDaqGgkLsOXgGtYm10fvhcvVEd0Z1ZA4Cm5Cg5ycoDjSeXnpbwfBLvWIzWQmUpBBSLYDl2FsBpVSDlgcp5GKx1aFNtyU17fIyb4GrooornDhRRRQAUnu94+ppxSe73j6mgBphu4voPwrjF4tbYkySTCqBLMd4UczAJ9ASdBXeG7i+g/CoeI4AXkyFmXUHMsZgR8JIOU+Y18DTQtmWbYBl+OYmzcvMq3lzEAG31Lu5Yo9uABcUiFvwZAgmSeyctC5kuyUvpcW446wW8O7AhFLIXAvklIRiNRMncwA74lwgWEN3rrxMrAC2BLSMsDqYnQbCTlEzAhJddCiMGvmzmzSeokBrAclEFs6ZHVCmiwWEZd+7Qd4rI9mm7d/58LFTOhg1uuqtfVzdd8jvhWIZwEUss3srAdQADlK+OjidjwNwcPaKqFGQQAIAgRoJMD5n1rJotsMrFsQgQKzuUsL1Za5eUEqbIY+8V4OXQXTEBmB2HC7WWzbUKywq6NGYaaho0md40rJjW8qTfOvcu7ljRLVFFFcscKKKyuL43fTE3wvbCE5bfZjKLCuDCr1ig3DGckrrESRF1KjKq2o7lchuxqqKzZ6QXgbqG3JtsgBVGAbtlX0Mn4W5GLg5FXaW5xy8thnZFDqyqd8sMiPIzFZjPk1ZZIJ3hKf6Wfd688SMyH9FZr8ob6uF6rPmukABcpVewVVszKczBywMbIZG5E3B+OX7ht9ZaVQ8TGfQtaW7zGwzZPM+EQZeFqJZtPUMyHxpLwmxnw7gRPX4kifH2m9+O3zqw3HV1HU4j+zv/Cjo8jCycyspa7fcBhByvfuMsjlKsDHnWUYX4gfyd/n/PjVzg2J1KHnqPX/AOvwrviWEM5hse95Hx9Dz+R8aUgkGQY8CKnaQN1/TT+wH7xqt4zGi2ASGJY5VVRLMYJgD0BPoDVX2GxiVW5ctI7AESQGjXUBuYkVHiuAgIFw+SywfOGCTByspIWYJKsRrIgnSYIamouSUtgFp+L2VEtcVRlDdo5YUmASDEamNaju8esKAxurBIWZ2LAkT4TBHrpvSi50UuNcFwvZLAqZNpycyZYbMbhacq5TrqCeeteDondBLJdtIxfOGWyZB7ROpcyCzsYad/AAVsVLDf359CLse3eK2l+2CZQQDJ94yqu3Ill+RFQr0gw+RXN5FDgFczAEyqtEHWcrqY/WFJ7HQ9kMo1ldUI9y5goyP3jczam2kgnlpEmvLHRC6rIReT3alVHVtGttbRJ7ck5EXnuKlUsN/fm3hxC7NJhcYlxc1t1cTEqQRPqP51FTUv4Nww2VYFgxYgmAQOyiWxoST3bY50wrFNRUmovQZBRRRSAFFFFABSe73j6mnFJ7vePqaAGeHYZV15AfSpMw8aWY3vn5fhUFADPG4RLqFH1UxIDEbGRqCDuKo/k3Y295vP6Te38e/vHOoqKsjVnFWjJrzIsdN0XsQADdAGUQMVeAhe6pGfujw/iabpAAE7aamT8ydTSaionUnP8Ak2wsOsw8aMw8aS0UhI6zDxqniOEYe42Z7Np2O5a2rHTQakTtVGimjJx1TsBZ/J7Cf0ax/wAlP4UDo/hP6NY/5KfwqtRT9dU/s/UiyLP5PYT+jWP+Sn8KmwvCrFts1uzaRtpW2qmD5gTVCiodWbVnJ+oWQ6zCjMPGktFVkjrMPGoWwtsmSiE+OUUrooAcggaCK9zDxpLRQA6zDxozDxpLRQA6zDxozDxpLRQA6zDxozDxpLRQA6zDxozDxpLRQA6zDxozDxpLRQA6LjxFK3sMSSAYO1RpuPWnNA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39" name="38 CuadroTexto"/>
          <p:cNvSpPr txBox="1"/>
          <p:nvPr/>
        </p:nvSpPr>
        <p:spPr>
          <a:xfrm>
            <a:off x="6660232" y="6186790"/>
            <a:ext cx="1512168" cy="307777"/>
          </a:xfrm>
          <a:prstGeom prst="rect">
            <a:avLst/>
          </a:prstGeom>
          <a:noFill/>
        </p:spPr>
        <p:txBody>
          <a:bodyPr wrap="square" rtlCol="0">
            <a:spAutoFit/>
          </a:bodyPr>
          <a:lstStyle/>
          <a:p>
            <a:pPr algn="ctr"/>
            <a:r>
              <a:rPr lang="en-GB" sz="1400" b="1" baseline="0" dirty="0" smtClean="0">
                <a:latin typeface="+mn-lt"/>
              </a:rPr>
              <a:t>Deliveries</a:t>
            </a:r>
            <a:endParaRPr lang="en-GB" sz="1400" b="1" dirty="0">
              <a:latin typeface="+mn-lt"/>
            </a:endParaRPr>
          </a:p>
        </p:txBody>
      </p:sp>
      <p:sp>
        <p:nvSpPr>
          <p:cNvPr id="26" name="25 Elipse"/>
          <p:cNvSpPr/>
          <p:nvPr/>
        </p:nvSpPr>
        <p:spPr>
          <a:xfrm>
            <a:off x="467544" y="3212976"/>
            <a:ext cx="2016224" cy="144016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22 Rectángulo"/>
          <p:cNvSpPr/>
          <p:nvPr/>
        </p:nvSpPr>
        <p:spPr>
          <a:xfrm>
            <a:off x="179512" y="3501008"/>
            <a:ext cx="2592288" cy="971365"/>
          </a:xfrm>
          <a:prstGeom prst="rect">
            <a:avLst/>
          </a:prstGeom>
          <a:noFill/>
          <a:ln>
            <a:noFill/>
          </a:ln>
          <a:effectLst/>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defPPr>
              <a:defRPr lang="es-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711200">
              <a:lnSpc>
                <a:spcPct val="90000"/>
              </a:lnSpc>
              <a:spcAft>
                <a:spcPts val="0"/>
              </a:spcAft>
            </a:pPr>
            <a:r>
              <a:rPr lang="en-US" b="1" baseline="0" dirty="0" smtClean="0">
                <a:solidFill>
                  <a:schemeClr val="tx1"/>
                </a:solidFill>
                <a:hlinkClick r:id="" action="ppaction://noaction"/>
              </a:rPr>
              <a:t>Patient </a:t>
            </a:r>
          </a:p>
          <a:p>
            <a:pPr lvl="0" algn="ctr" defTabSz="711200">
              <a:lnSpc>
                <a:spcPct val="90000"/>
              </a:lnSpc>
              <a:spcAft>
                <a:spcPts val="0"/>
              </a:spcAft>
            </a:pPr>
            <a:r>
              <a:rPr lang="en-US" b="1" baseline="0" dirty="0" smtClean="0">
                <a:solidFill>
                  <a:schemeClr val="tx1"/>
                </a:solidFill>
                <a:hlinkClick r:id="" action="ppaction://noaction"/>
              </a:rPr>
              <a:t>Involvement in QM</a:t>
            </a:r>
          </a:p>
          <a:p>
            <a:pPr algn="ctr" defTabSz="711200">
              <a:lnSpc>
                <a:spcPct val="90000"/>
              </a:lnSpc>
              <a:spcAft>
                <a:spcPts val="0"/>
              </a:spcAft>
            </a:pPr>
            <a:r>
              <a:rPr lang="en-US" sz="1400" b="1" baseline="0" dirty="0" smtClean="0">
                <a:solidFill>
                  <a:schemeClr val="tx1"/>
                </a:solidFill>
              </a:rPr>
              <a:t>Involvement in QM</a:t>
            </a:r>
          </a:p>
          <a:p>
            <a:pPr algn="ctr" defTabSz="711200">
              <a:lnSpc>
                <a:spcPct val="90000"/>
              </a:lnSpc>
              <a:spcAft>
                <a:spcPts val="0"/>
              </a:spcAft>
            </a:pPr>
            <a:r>
              <a:rPr lang="en-US" sz="1400" b="1" baseline="0" dirty="0" smtClean="0">
                <a:solidFill>
                  <a:schemeClr val="tx1"/>
                </a:solidFill>
              </a:rPr>
              <a:t>Patient information</a:t>
            </a:r>
          </a:p>
          <a:p>
            <a:pPr lvl="0" algn="ctr" defTabSz="711200">
              <a:lnSpc>
                <a:spcPct val="90000"/>
              </a:lnSpc>
              <a:spcBef>
                <a:spcPct val="0"/>
              </a:spcBef>
              <a:spcAft>
                <a:spcPts val="0"/>
              </a:spcAft>
            </a:pPr>
            <a:endParaRPr lang="en-US" sz="2000" b="1" baseline="0" dirty="0" smtClean="0">
              <a:solidFill>
                <a:schemeClr val="tx1"/>
              </a:solidFill>
              <a:hlinkClick r:id="" action="ppaction://noaction"/>
            </a:endParaRPr>
          </a:p>
        </p:txBody>
      </p:sp>
      <p:sp>
        <p:nvSpPr>
          <p:cNvPr id="48" name="47 Elipse"/>
          <p:cNvSpPr/>
          <p:nvPr/>
        </p:nvSpPr>
        <p:spPr>
          <a:xfrm>
            <a:off x="683568" y="5949280"/>
            <a:ext cx="8208912" cy="7647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pic>
        <p:nvPicPr>
          <p:cNvPr id="46" name="Picture 2" descr="http://www.cardiachealth.org/sites/default/files/images/stories/220px-ami_pain_front.png"/>
          <p:cNvPicPr>
            <a:picLocks noChangeAspect="1" noChangeArrowheads="1"/>
          </p:cNvPicPr>
          <p:nvPr/>
        </p:nvPicPr>
        <p:blipFill>
          <a:blip r:embed="rId3" cstate="print"/>
          <a:srcRect/>
          <a:stretch>
            <a:fillRect/>
          </a:stretch>
        </p:blipFill>
        <p:spPr bwMode="auto">
          <a:xfrm>
            <a:off x="2699792" y="6093296"/>
            <a:ext cx="425455" cy="468000"/>
          </a:xfrm>
          <a:prstGeom prst="rect">
            <a:avLst/>
          </a:prstGeom>
          <a:noFill/>
        </p:spPr>
      </p:pic>
      <p:pic>
        <p:nvPicPr>
          <p:cNvPr id="47" name="Picture 10" descr="Parts of the brain"/>
          <p:cNvPicPr>
            <a:picLocks noChangeAspect="1" noChangeArrowheads="1"/>
          </p:cNvPicPr>
          <p:nvPr/>
        </p:nvPicPr>
        <p:blipFill>
          <a:blip r:embed="rId4" cstate="print"/>
          <a:srcRect/>
          <a:stretch>
            <a:fillRect/>
          </a:stretch>
        </p:blipFill>
        <p:spPr bwMode="auto">
          <a:xfrm flipH="1">
            <a:off x="4067944" y="6093296"/>
            <a:ext cx="581578" cy="468000"/>
          </a:xfrm>
          <a:prstGeom prst="rect">
            <a:avLst/>
          </a:prstGeom>
          <a:noFill/>
        </p:spPr>
      </p:pic>
      <p:pic>
        <p:nvPicPr>
          <p:cNvPr id="49" name="Picture 12" descr="http://www.activemotionphysio.ca/media/img/1124/hip_fracture_intro01.jpg"/>
          <p:cNvPicPr>
            <a:picLocks noChangeAspect="1" noChangeArrowheads="1"/>
          </p:cNvPicPr>
          <p:nvPr/>
        </p:nvPicPr>
        <p:blipFill>
          <a:blip r:embed="rId5" cstate="print"/>
          <a:srcRect/>
          <a:stretch>
            <a:fillRect/>
          </a:stretch>
        </p:blipFill>
        <p:spPr bwMode="auto">
          <a:xfrm>
            <a:off x="6012160" y="6093296"/>
            <a:ext cx="468000" cy="46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fade">
                                      <p:cBhvr>
                                        <p:cTn id="30" dur="500"/>
                                        <p:tgtEl>
                                          <p:spTgt spid="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childTnLst>
                          </p:cTn>
                        </p:par>
                        <p:par>
                          <p:cTn id="34" fill="hold">
                            <p:stCondLst>
                              <p:cond delay="500"/>
                            </p:stCondLst>
                            <p:childTnLst>
                              <p:par>
                                <p:cTn id="35" presetID="10" presetClass="entr" presetSubtype="0"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500"/>
                                        <p:tgtEl>
                                          <p:spTgt spid="13"/>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500"/>
                                        <p:tgtEl>
                                          <p:spTgt spid="14"/>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500"/>
                                        <p:tgtEl>
                                          <p:spTgt spid="15"/>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500"/>
                                        <p:tgtEl>
                                          <p:spTgt spid="16"/>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500"/>
                                        <p:tgtEl>
                                          <p:spTgt spid="17"/>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500"/>
                                        <p:tgtEl>
                                          <p:spTgt spid="18"/>
                                        </p:tgtEl>
                                      </p:cBhvr>
                                    </p:animEffect>
                                  </p:childTnLst>
                                </p:cTn>
                              </p:par>
                              <p:par>
                                <p:cTn id="58" presetID="10" presetClass="entr" presetSubtype="0" fill="hold" grpId="1" nodeType="with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fade">
                                      <p:cBhvr>
                                        <p:cTn id="60" dur="500"/>
                                        <p:tgtEl>
                                          <p:spTgt spid="18"/>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fade">
                                      <p:cBhvr>
                                        <p:cTn id="63" dur="500"/>
                                        <p:tgtEl>
                                          <p:spTgt spid="19"/>
                                        </p:tgtEl>
                                      </p:cBhvr>
                                    </p:animEffect>
                                  </p:childTnLst>
                                </p:cTn>
                              </p:par>
                              <p:par>
                                <p:cTn id="64" presetID="10" presetClass="entr" presetSubtype="0" fill="hold" grpId="1" nodeType="with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fade">
                                      <p:cBhvr>
                                        <p:cTn id="66" dur="500"/>
                                        <p:tgtEl>
                                          <p:spTgt spid="19"/>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fade">
                                      <p:cBhvr>
                                        <p:cTn id="69" dur="500"/>
                                        <p:tgtEl>
                                          <p:spTgt spid="20"/>
                                        </p:tgtEl>
                                      </p:cBhvr>
                                    </p:animEffect>
                                  </p:childTnLst>
                                </p:cTn>
                              </p:par>
                              <p:par>
                                <p:cTn id="70" presetID="10" presetClass="entr" presetSubtype="0" fill="hold" grpId="1" nodeType="with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fade">
                                      <p:cBhvr>
                                        <p:cTn id="72" dur="500"/>
                                        <p:tgtEl>
                                          <p:spTgt spid="20"/>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21"/>
                                        </p:tgtEl>
                                        <p:attrNameLst>
                                          <p:attrName>style.visibility</p:attrName>
                                        </p:attrNameLst>
                                      </p:cBhvr>
                                      <p:to>
                                        <p:strVal val="visible"/>
                                      </p:to>
                                    </p:set>
                                    <p:animEffect transition="in" filter="fade">
                                      <p:cBhvr>
                                        <p:cTn id="75" dur="500"/>
                                        <p:tgtEl>
                                          <p:spTgt spid="21"/>
                                        </p:tgtEl>
                                      </p:cBhvr>
                                    </p:animEffect>
                                  </p:childTnLst>
                                </p:cTn>
                              </p:par>
                              <p:par>
                                <p:cTn id="76" presetID="10" presetClass="entr" presetSubtype="0" fill="hold" grpId="1" nodeType="withEffect">
                                  <p:stCondLst>
                                    <p:cond delay="0"/>
                                  </p:stCondLst>
                                  <p:childTnLst>
                                    <p:set>
                                      <p:cBhvr>
                                        <p:cTn id="77" dur="1" fill="hold">
                                          <p:stCondLst>
                                            <p:cond delay="0"/>
                                          </p:stCondLst>
                                        </p:cTn>
                                        <p:tgtEl>
                                          <p:spTgt spid="21"/>
                                        </p:tgtEl>
                                        <p:attrNameLst>
                                          <p:attrName>style.visibility</p:attrName>
                                        </p:attrNameLst>
                                      </p:cBhvr>
                                      <p:to>
                                        <p:strVal val="visible"/>
                                      </p:to>
                                    </p:set>
                                    <p:animEffect transition="in" filter="fade">
                                      <p:cBhvr>
                                        <p:cTn id="78" dur="500"/>
                                        <p:tgtEl>
                                          <p:spTgt spid="21"/>
                                        </p:tgtEl>
                                      </p:cBhvr>
                                    </p:animEffect>
                                  </p:childTnLst>
                                </p:cTn>
                              </p:par>
                              <p:par>
                                <p:cTn id="79" presetID="10" presetClass="entr" presetSubtype="0" fill="hold" grpId="2" nodeType="withEffect">
                                  <p:stCondLst>
                                    <p:cond delay="0"/>
                                  </p:stCondLst>
                                  <p:childTnLst>
                                    <p:set>
                                      <p:cBhvr>
                                        <p:cTn id="80" dur="1" fill="hold">
                                          <p:stCondLst>
                                            <p:cond delay="0"/>
                                          </p:stCondLst>
                                        </p:cTn>
                                        <p:tgtEl>
                                          <p:spTgt spid="20"/>
                                        </p:tgtEl>
                                        <p:attrNameLst>
                                          <p:attrName>style.visibility</p:attrName>
                                        </p:attrNameLst>
                                      </p:cBhvr>
                                      <p:to>
                                        <p:strVal val="visible"/>
                                      </p:to>
                                    </p:set>
                                    <p:animEffect transition="in" filter="fade">
                                      <p:cBhvr>
                                        <p:cTn id="81" dur="500"/>
                                        <p:tgtEl>
                                          <p:spTgt spid="20"/>
                                        </p:tgtEl>
                                      </p:cBhvr>
                                    </p:animEffect>
                                  </p:childTnLst>
                                </p:cTn>
                              </p:par>
                              <p:par>
                                <p:cTn id="82" presetID="10" presetClass="entr" presetSubtype="0" fill="hold" grpId="2" nodeType="withEffect">
                                  <p:stCondLst>
                                    <p:cond delay="0"/>
                                  </p:stCondLst>
                                  <p:childTnLst>
                                    <p:set>
                                      <p:cBhvr>
                                        <p:cTn id="83" dur="1" fill="hold">
                                          <p:stCondLst>
                                            <p:cond delay="0"/>
                                          </p:stCondLst>
                                        </p:cTn>
                                        <p:tgtEl>
                                          <p:spTgt spid="21"/>
                                        </p:tgtEl>
                                        <p:attrNameLst>
                                          <p:attrName>style.visibility</p:attrName>
                                        </p:attrNameLst>
                                      </p:cBhvr>
                                      <p:to>
                                        <p:strVal val="visible"/>
                                      </p:to>
                                    </p:set>
                                    <p:animEffect transition="in" filter="fade">
                                      <p:cBhvr>
                                        <p:cTn id="84" dur="500"/>
                                        <p:tgtEl>
                                          <p:spTgt spid="21"/>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Effect transition="in" filter="fade">
                                      <p:cBhvr>
                                        <p:cTn id="87" dur="500"/>
                                        <p:tgtEl>
                                          <p:spTgt spid="22"/>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24"/>
                                        </p:tgtEl>
                                        <p:attrNameLst>
                                          <p:attrName>style.visibility</p:attrName>
                                        </p:attrNameLst>
                                      </p:cBhvr>
                                      <p:to>
                                        <p:strVal val="visible"/>
                                      </p:to>
                                    </p:set>
                                    <p:animEffect transition="in" filter="fade">
                                      <p:cBhvr>
                                        <p:cTn id="90" dur="500"/>
                                        <p:tgtEl>
                                          <p:spTgt spid="24"/>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25"/>
                                        </p:tgtEl>
                                        <p:attrNameLst>
                                          <p:attrName>style.visibility</p:attrName>
                                        </p:attrNameLst>
                                      </p:cBhvr>
                                      <p:to>
                                        <p:strVal val="visible"/>
                                      </p:to>
                                    </p:set>
                                    <p:animEffect transition="in" filter="fade">
                                      <p:cBhvr>
                                        <p:cTn id="93" dur="500"/>
                                        <p:tgtEl>
                                          <p:spTgt spid="25"/>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26"/>
                                        </p:tgtEl>
                                        <p:attrNameLst>
                                          <p:attrName>style.visibility</p:attrName>
                                        </p:attrNameLst>
                                      </p:cBhvr>
                                      <p:to>
                                        <p:strVal val="visible"/>
                                      </p:to>
                                    </p:set>
                                    <p:animEffect transition="in" filter="fade">
                                      <p:cBhvr>
                                        <p:cTn id="98" dur="500"/>
                                        <p:tgtEl>
                                          <p:spTgt spid="26"/>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27"/>
                                        </p:tgtEl>
                                        <p:attrNameLst>
                                          <p:attrName>style.visibility</p:attrName>
                                        </p:attrNameLst>
                                      </p:cBhvr>
                                      <p:to>
                                        <p:strVal val="visible"/>
                                      </p:to>
                                    </p:set>
                                    <p:animEffect transition="in" filter="fade">
                                      <p:cBhvr>
                                        <p:cTn id="101" dur="500"/>
                                        <p:tgtEl>
                                          <p:spTgt spid="27"/>
                                        </p:tgtEl>
                                      </p:cBhvr>
                                    </p:animEffect>
                                  </p:childTnLst>
                                </p:cTn>
                              </p:par>
                              <p:par>
                                <p:cTn id="102" presetID="10" presetClass="entr" presetSubtype="0" fill="hold" grpId="1" nodeType="withEffect">
                                  <p:stCondLst>
                                    <p:cond delay="0"/>
                                  </p:stCondLst>
                                  <p:childTnLst>
                                    <p:set>
                                      <p:cBhvr>
                                        <p:cTn id="103" dur="1" fill="hold">
                                          <p:stCondLst>
                                            <p:cond delay="0"/>
                                          </p:stCondLst>
                                        </p:cTn>
                                        <p:tgtEl>
                                          <p:spTgt spid="27"/>
                                        </p:tgtEl>
                                        <p:attrNameLst>
                                          <p:attrName>style.visibility</p:attrName>
                                        </p:attrNameLst>
                                      </p:cBhvr>
                                      <p:to>
                                        <p:strVal val="visible"/>
                                      </p:to>
                                    </p:set>
                                    <p:animEffect transition="in" filter="fade">
                                      <p:cBhvr>
                                        <p:cTn id="104" dur="500"/>
                                        <p:tgtEl>
                                          <p:spTgt spid="27"/>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28"/>
                                        </p:tgtEl>
                                        <p:attrNameLst>
                                          <p:attrName>style.visibility</p:attrName>
                                        </p:attrNameLst>
                                      </p:cBhvr>
                                      <p:to>
                                        <p:strVal val="visible"/>
                                      </p:to>
                                    </p:set>
                                    <p:animEffect transition="in" filter="fade">
                                      <p:cBhvr>
                                        <p:cTn id="107" dur="500"/>
                                        <p:tgtEl>
                                          <p:spTgt spid="28"/>
                                        </p:tgtEl>
                                      </p:cBhvr>
                                    </p:animEffect>
                                  </p:childTnLst>
                                </p:cTn>
                              </p:par>
                              <p:par>
                                <p:cTn id="108" presetID="10" presetClass="entr" presetSubtype="0" fill="hold" grpId="1" nodeType="withEffect">
                                  <p:stCondLst>
                                    <p:cond delay="0"/>
                                  </p:stCondLst>
                                  <p:childTnLst>
                                    <p:set>
                                      <p:cBhvr>
                                        <p:cTn id="109" dur="1" fill="hold">
                                          <p:stCondLst>
                                            <p:cond delay="0"/>
                                          </p:stCondLst>
                                        </p:cTn>
                                        <p:tgtEl>
                                          <p:spTgt spid="28"/>
                                        </p:tgtEl>
                                        <p:attrNameLst>
                                          <p:attrName>style.visibility</p:attrName>
                                        </p:attrNameLst>
                                      </p:cBhvr>
                                      <p:to>
                                        <p:strVal val="visible"/>
                                      </p:to>
                                    </p:set>
                                    <p:animEffect transition="in" filter="fade">
                                      <p:cBhvr>
                                        <p:cTn id="110" dur="500"/>
                                        <p:tgtEl>
                                          <p:spTgt spid="28"/>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29"/>
                                        </p:tgtEl>
                                        <p:attrNameLst>
                                          <p:attrName>style.visibility</p:attrName>
                                        </p:attrNameLst>
                                      </p:cBhvr>
                                      <p:to>
                                        <p:strVal val="visible"/>
                                      </p:to>
                                    </p:set>
                                    <p:animEffect transition="in" filter="fade">
                                      <p:cBhvr>
                                        <p:cTn id="113" dur="500"/>
                                        <p:tgtEl>
                                          <p:spTgt spid="29"/>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31"/>
                                        </p:tgtEl>
                                        <p:attrNameLst>
                                          <p:attrName>style.visibility</p:attrName>
                                        </p:attrNameLst>
                                      </p:cBhvr>
                                      <p:to>
                                        <p:strVal val="visible"/>
                                      </p:to>
                                    </p:set>
                                    <p:animEffect transition="in" filter="fade">
                                      <p:cBhvr>
                                        <p:cTn id="116" dur="500"/>
                                        <p:tgtEl>
                                          <p:spTgt spid="31"/>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33"/>
                                        </p:tgtEl>
                                        <p:attrNameLst>
                                          <p:attrName>style.visibility</p:attrName>
                                        </p:attrNameLst>
                                      </p:cBhvr>
                                      <p:to>
                                        <p:strVal val="visible"/>
                                      </p:to>
                                    </p:set>
                                    <p:animEffect transition="in" filter="fade">
                                      <p:cBhvr>
                                        <p:cTn id="119" dur="500"/>
                                        <p:tgtEl>
                                          <p:spTgt spid="33"/>
                                        </p:tgtEl>
                                      </p:cBhvr>
                                    </p:animEffect>
                                  </p:childTnLst>
                                </p:cTn>
                              </p:par>
                              <p:par>
                                <p:cTn id="120" presetID="10" presetClass="entr" presetSubtype="0" fill="hold" grpId="1" nodeType="withEffect">
                                  <p:stCondLst>
                                    <p:cond delay="0"/>
                                  </p:stCondLst>
                                  <p:childTnLst>
                                    <p:set>
                                      <p:cBhvr>
                                        <p:cTn id="121" dur="1" fill="hold">
                                          <p:stCondLst>
                                            <p:cond delay="0"/>
                                          </p:stCondLst>
                                        </p:cTn>
                                        <p:tgtEl>
                                          <p:spTgt spid="33"/>
                                        </p:tgtEl>
                                        <p:attrNameLst>
                                          <p:attrName>style.visibility</p:attrName>
                                        </p:attrNameLst>
                                      </p:cBhvr>
                                      <p:to>
                                        <p:strVal val="visible"/>
                                      </p:to>
                                    </p:set>
                                    <p:animEffect transition="in" filter="fade">
                                      <p:cBhvr>
                                        <p:cTn id="122" dur="500"/>
                                        <p:tgtEl>
                                          <p:spTgt spid="33"/>
                                        </p:tgtEl>
                                      </p:cBhvr>
                                    </p:animEffect>
                                  </p:childTnLst>
                                </p:cTn>
                              </p:par>
                              <p:par>
                                <p:cTn id="123" presetID="10" presetClass="entr" presetSubtype="0" fill="hold" grpId="2" nodeType="withEffect">
                                  <p:stCondLst>
                                    <p:cond delay="0"/>
                                  </p:stCondLst>
                                  <p:childTnLst>
                                    <p:set>
                                      <p:cBhvr>
                                        <p:cTn id="124" dur="1" fill="hold">
                                          <p:stCondLst>
                                            <p:cond delay="0"/>
                                          </p:stCondLst>
                                        </p:cTn>
                                        <p:tgtEl>
                                          <p:spTgt spid="33"/>
                                        </p:tgtEl>
                                        <p:attrNameLst>
                                          <p:attrName>style.visibility</p:attrName>
                                        </p:attrNameLst>
                                      </p:cBhvr>
                                      <p:to>
                                        <p:strVal val="visible"/>
                                      </p:to>
                                    </p:set>
                                    <p:animEffect transition="in" filter="fade">
                                      <p:cBhvr>
                                        <p:cTn id="125" dur="500"/>
                                        <p:tgtEl>
                                          <p:spTgt spid="33"/>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34"/>
                                        </p:tgtEl>
                                        <p:attrNameLst>
                                          <p:attrName>style.visibility</p:attrName>
                                        </p:attrNameLst>
                                      </p:cBhvr>
                                      <p:to>
                                        <p:strVal val="visible"/>
                                      </p:to>
                                    </p:set>
                                    <p:animEffect transition="in" filter="fade">
                                      <p:cBhvr>
                                        <p:cTn id="128" dur="500"/>
                                        <p:tgtEl>
                                          <p:spTgt spid="34"/>
                                        </p:tgtEl>
                                      </p:cBhvr>
                                    </p:animEffect>
                                  </p:childTnLst>
                                </p:cTn>
                              </p:par>
                              <p:par>
                                <p:cTn id="129" presetID="10" presetClass="entr" presetSubtype="0" fill="hold" grpId="1" nodeType="withEffect">
                                  <p:stCondLst>
                                    <p:cond delay="0"/>
                                  </p:stCondLst>
                                  <p:childTnLst>
                                    <p:set>
                                      <p:cBhvr>
                                        <p:cTn id="130" dur="1" fill="hold">
                                          <p:stCondLst>
                                            <p:cond delay="0"/>
                                          </p:stCondLst>
                                        </p:cTn>
                                        <p:tgtEl>
                                          <p:spTgt spid="34"/>
                                        </p:tgtEl>
                                        <p:attrNameLst>
                                          <p:attrName>style.visibility</p:attrName>
                                        </p:attrNameLst>
                                      </p:cBhvr>
                                      <p:to>
                                        <p:strVal val="visible"/>
                                      </p:to>
                                    </p:set>
                                    <p:animEffect transition="in" filter="fade">
                                      <p:cBhvr>
                                        <p:cTn id="131" dur="500"/>
                                        <p:tgtEl>
                                          <p:spTgt spid="34"/>
                                        </p:tgtEl>
                                      </p:cBhvr>
                                    </p:animEffect>
                                  </p:childTnLst>
                                </p:cTn>
                              </p:par>
                              <p:par>
                                <p:cTn id="132" presetID="10" presetClass="entr" presetSubtype="0" fill="hold" grpId="2" nodeType="withEffect">
                                  <p:stCondLst>
                                    <p:cond delay="0"/>
                                  </p:stCondLst>
                                  <p:childTnLst>
                                    <p:set>
                                      <p:cBhvr>
                                        <p:cTn id="133" dur="1" fill="hold">
                                          <p:stCondLst>
                                            <p:cond delay="0"/>
                                          </p:stCondLst>
                                        </p:cTn>
                                        <p:tgtEl>
                                          <p:spTgt spid="34"/>
                                        </p:tgtEl>
                                        <p:attrNameLst>
                                          <p:attrName>style.visibility</p:attrName>
                                        </p:attrNameLst>
                                      </p:cBhvr>
                                      <p:to>
                                        <p:strVal val="visible"/>
                                      </p:to>
                                    </p:set>
                                    <p:animEffect transition="in" filter="fade">
                                      <p:cBhvr>
                                        <p:cTn id="134" dur="500"/>
                                        <p:tgtEl>
                                          <p:spTgt spid="34"/>
                                        </p:tgtEl>
                                      </p:cBhvr>
                                    </p:animEffect>
                                  </p:childTnLst>
                                </p:cTn>
                              </p:par>
                            </p:childTnLst>
                          </p:cTn>
                        </p:par>
                      </p:childTnLst>
                    </p:cTn>
                  </p:par>
                  <p:par>
                    <p:cTn id="135" fill="hold">
                      <p:stCondLst>
                        <p:cond delay="indefinite"/>
                      </p:stCondLst>
                      <p:childTnLst>
                        <p:par>
                          <p:cTn id="136" fill="hold">
                            <p:stCondLst>
                              <p:cond delay="0"/>
                            </p:stCondLst>
                            <p:childTnLst>
                              <p:par>
                                <p:cTn id="137" presetID="10" presetClass="entr" presetSubtype="0" fill="hold" grpId="0" nodeType="clickEffect">
                                  <p:stCondLst>
                                    <p:cond delay="0"/>
                                  </p:stCondLst>
                                  <p:childTnLst>
                                    <p:set>
                                      <p:cBhvr>
                                        <p:cTn id="138" dur="1" fill="hold">
                                          <p:stCondLst>
                                            <p:cond delay="0"/>
                                          </p:stCondLst>
                                        </p:cTn>
                                        <p:tgtEl>
                                          <p:spTgt spid="43"/>
                                        </p:tgtEl>
                                        <p:attrNameLst>
                                          <p:attrName>style.visibility</p:attrName>
                                        </p:attrNameLst>
                                      </p:cBhvr>
                                      <p:to>
                                        <p:strVal val="visible"/>
                                      </p:to>
                                    </p:set>
                                    <p:animEffect transition="in" filter="fade">
                                      <p:cBhvr>
                                        <p:cTn id="139" dur="500"/>
                                        <p:tgtEl>
                                          <p:spTgt spid="43"/>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44"/>
                                        </p:tgtEl>
                                        <p:attrNameLst>
                                          <p:attrName>style.visibility</p:attrName>
                                        </p:attrNameLst>
                                      </p:cBhvr>
                                      <p:to>
                                        <p:strVal val="visible"/>
                                      </p:to>
                                    </p:set>
                                    <p:animEffect transition="in" filter="fade">
                                      <p:cBhvr>
                                        <p:cTn id="142" dur="500"/>
                                        <p:tgtEl>
                                          <p:spTgt spid="44"/>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42"/>
                                        </p:tgtEl>
                                        <p:attrNameLst>
                                          <p:attrName>style.visibility</p:attrName>
                                        </p:attrNameLst>
                                      </p:cBhvr>
                                      <p:to>
                                        <p:strVal val="visible"/>
                                      </p:to>
                                    </p:set>
                                    <p:animEffect transition="in" filter="fade">
                                      <p:cBhvr>
                                        <p:cTn id="145" dur="500"/>
                                        <p:tgtEl>
                                          <p:spTgt spid="42"/>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41"/>
                                        </p:tgtEl>
                                        <p:attrNameLst>
                                          <p:attrName>style.visibility</p:attrName>
                                        </p:attrNameLst>
                                      </p:cBhvr>
                                      <p:to>
                                        <p:strVal val="visible"/>
                                      </p:to>
                                    </p:set>
                                    <p:animEffect transition="in" filter="fade">
                                      <p:cBhvr>
                                        <p:cTn id="148" dur="500"/>
                                        <p:tgtEl>
                                          <p:spTgt spid="41"/>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45"/>
                                        </p:tgtEl>
                                        <p:attrNameLst>
                                          <p:attrName>style.visibility</p:attrName>
                                        </p:attrNameLst>
                                      </p:cBhvr>
                                      <p:to>
                                        <p:strVal val="visible"/>
                                      </p:to>
                                    </p:set>
                                    <p:animEffect transition="in" filter="fade">
                                      <p:cBhvr>
                                        <p:cTn id="151" dur="500"/>
                                        <p:tgtEl>
                                          <p:spTgt spid="45"/>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40"/>
                                        </p:tgtEl>
                                        <p:attrNameLst>
                                          <p:attrName>style.visibility</p:attrName>
                                        </p:attrNameLst>
                                      </p:cBhvr>
                                      <p:to>
                                        <p:strVal val="visible"/>
                                      </p:to>
                                    </p:set>
                                    <p:animEffect transition="in" filter="fade">
                                      <p:cBhvr>
                                        <p:cTn id="154" dur="500"/>
                                        <p:tgtEl>
                                          <p:spTgt spid="40"/>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39"/>
                                        </p:tgtEl>
                                        <p:attrNameLst>
                                          <p:attrName>style.visibility</p:attrName>
                                        </p:attrNameLst>
                                      </p:cBhvr>
                                      <p:to>
                                        <p:strVal val="visible"/>
                                      </p:to>
                                    </p:set>
                                    <p:animEffect transition="in" filter="fade">
                                      <p:cBhvr>
                                        <p:cTn id="157" dur="500"/>
                                        <p:tgtEl>
                                          <p:spTgt spid="39"/>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37"/>
                                        </p:tgtEl>
                                        <p:attrNameLst>
                                          <p:attrName>style.visibility</p:attrName>
                                        </p:attrNameLst>
                                      </p:cBhvr>
                                      <p:to>
                                        <p:strVal val="visible"/>
                                      </p:to>
                                    </p:set>
                                    <p:animEffect transition="in" filter="fade">
                                      <p:cBhvr>
                                        <p:cTn id="160" dur="500"/>
                                        <p:tgtEl>
                                          <p:spTgt spid="37"/>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38"/>
                                        </p:tgtEl>
                                        <p:attrNameLst>
                                          <p:attrName>style.visibility</p:attrName>
                                        </p:attrNameLst>
                                      </p:cBhvr>
                                      <p:to>
                                        <p:strVal val="visible"/>
                                      </p:to>
                                    </p:set>
                                    <p:animEffect transition="in" filter="fade">
                                      <p:cBhvr>
                                        <p:cTn id="163" dur="500"/>
                                        <p:tgtEl>
                                          <p:spTgt spid="38"/>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36"/>
                                        </p:tgtEl>
                                        <p:attrNameLst>
                                          <p:attrName>style.visibility</p:attrName>
                                        </p:attrNameLst>
                                      </p:cBhvr>
                                      <p:to>
                                        <p:strVal val="visible"/>
                                      </p:to>
                                    </p:set>
                                    <p:animEffect transition="in" filter="fade">
                                      <p:cBhvr>
                                        <p:cTn id="166" dur="500"/>
                                        <p:tgtEl>
                                          <p:spTgt spid="36"/>
                                        </p:tgtEl>
                                      </p:cBhvr>
                                    </p:animEffect>
                                  </p:childTnLst>
                                </p:cTn>
                              </p:par>
                              <p:par>
                                <p:cTn id="167" presetID="10" presetClass="entr" presetSubtype="0" fill="hold" nodeType="withEffect">
                                  <p:stCondLst>
                                    <p:cond delay="0"/>
                                  </p:stCondLst>
                                  <p:childTnLst>
                                    <p:set>
                                      <p:cBhvr>
                                        <p:cTn id="168" dur="1" fill="hold">
                                          <p:stCondLst>
                                            <p:cond delay="0"/>
                                          </p:stCondLst>
                                        </p:cTn>
                                        <p:tgtEl>
                                          <p:spTgt spid="46"/>
                                        </p:tgtEl>
                                        <p:attrNameLst>
                                          <p:attrName>style.visibility</p:attrName>
                                        </p:attrNameLst>
                                      </p:cBhvr>
                                      <p:to>
                                        <p:strVal val="visible"/>
                                      </p:to>
                                    </p:set>
                                    <p:animEffect transition="in" filter="fade">
                                      <p:cBhvr>
                                        <p:cTn id="169" dur="500"/>
                                        <p:tgtEl>
                                          <p:spTgt spid="46"/>
                                        </p:tgtEl>
                                      </p:cBhvr>
                                    </p:animEffect>
                                  </p:childTnLst>
                                </p:cTn>
                              </p:par>
                              <p:par>
                                <p:cTn id="170" presetID="10" presetClass="entr" presetSubtype="0" fill="hold" nodeType="withEffect">
                                  <p:stCondLst>
                                    <p:cond delay="0"/>
                                  </p:stCondLst>
                                  <p:childTnLst>
                                    <p:set>
                                      <p:cBhvr>
                                        <p:cTn id="171" dur="1" fill="hold">
                                          <p:stCondLst>
                                            <p:cond delay="0"/>
                                          </p:stCondLst>
                                        </p:cTn>
                                        <p:tgtEl>
                                          <p:spTgt spid="47"/>
                                        </p:tgtEl>
                                        <p:attrNameLst>
                                          <p:attrName>style.visibility</p:attrName>
                                        </p:attrNameLst>
                                      </p:cBhvr>
                                      <p:to>
                                        <p:strVal val="visible"/>
                                      </p:to>
                                    </p:set>
                                    <p:animEffect transition="in" filter="fade">
                                      <p:cBhvr>
                                        <p:cTn id="172" dur="500"/>
                                        <p:tgtEl>
                                          <p:spTgt spid="47"/>
                                        </p:tgtEl>
                                      </p:cBhvr>
                                    </p:animEffect>
                                  </p:childTnLst>
                                </p:cTn>
                              </p:par>
                            </p:childTnLst>
                          </p:cTn>
                        </p:par>
                        <p:par>
                          <p:cTn id="173" fill="hold">
                            <p:stCondLst>
                              <p:cond delay="500"/>
                            </p:stCondLst>
                            <p:childTnLst>
                              <p:par>
                                <p:cTn id="174" presetID="10" presetClass="entr" presetSubtype="0" fill="hold" nodeType="afterEffect">
                                  <p:stCondLst>
                                    <p:cond delay="0"/>
                                  </p:stCondLst>
                                  <p:childTnLst>
                                    <p:set>
                                      <p:cBhvr>
                                        <p:cTn id="175" dur="1" fill="hold">
                                          <p:stCondLst>
                                            <p:cond delay="0"/>
                                          </p:stCondLst>
                                        </p:cTn>
                                        <p:tgtEl>
                                          <p:spTgt spid="49"/>
                                        </p:tgtEl>
                                        <p:attrNameLst>
                                          <p:attrName>style.visibility</p:attrName>
                                        </p:attrNameLst>
                                      </p:cBhvr>
                                      <p:to>
                                        <p:strVal val="visible"/>
                                      </p:to>
                                    </p:set>
                                    <p:animEffect transition="in" filter="fade">
                                      <p:cBhvr>
                                        <p:cTn id="176" dur="500"/>
                                        <p:tgtEl>
                                          <p:spTgt spid="49"/>
                                        </p:tgtEl>
                                      </p:cBhvr>
                                    </p:animEffect>
                                  </p:childTnLst>
                                </p:cTn>
                              </p:par>
                              <p:par>
                                <p:cTn id="177" presetID="10" presetClass="entr" presetSubtype="0" fill="hold" nodeType="withEffect">
                                  <p:stCondLst>
                                    <p:cond delay="0"/>
                                  </p:stCondLst>
                                  <p:childTnLst>
                                    <p:set>
                                      <p:cBhvr>
                                        <p:cTn id="178" dur="1" fill="hold">
                                          <p:stCondLst>
                                            <p:cond delay="0"/>
                                          </p:stCondLst>
                                        </p:cTn>
                                        <p:tgtEl>
                                          <p:spTgt spid="50"/>
                                        </p:tgtEl>
                                        <p:attrNameLst>
                                          <p:attrName>style.visibility</p:attrName>
                                        </p:attrNameLst>
                                      </p:cBhvr>
                                      <p:to>
                                        <p:strVal val="visible"/>
                                      </p:to>
                                    </p:set>
                                    <p:animEffect transition="in" filter="fade">
                                      <p:cBhvr>
                                        <p:cTn id="179"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7" grpId="0" animBg="1"/>
      <p:bldP spid="2" grpId="0" animBg="1"/>
      <p:bldP spid="7" grpId="0"/>
      <p:bldP spid="8" grpId="0"/>
      <p:bldP spid="9" grpId="0"/>
      <p:bldP spid="10" grpId="0"/>
      <p:bldP spid="11" grpId="0" animBg="1"/>
      <p:bldP spid="12" grpId="0" animBg="1"/>
      <p:bldP spid="13" grpId="0" animBg="1"/>
      <p:bldP spid="14" grpId="0" animBg="1"/>
      <p:bldP spid="15" grpId="0" animBg="1"/>
      <p:bldP spid="16" grpId="0" animBg="1"/>
      <p:bldP spid="22" grpId="0" animBg="1"/>
      <p:bldP spid="20" grpId="0"/>
      <p:bldP spid="20" grpId="1"/>
      <p:bldP spid="20" grpId="2"/>
      <p:bldP spid="25" grpId="0" animBg="1"/>
      <p:bldP spid="19" grpId="0"/>
      <p:bldP spid="19" grpId="1"/>
      <p:bldP spid="28" grpId="0" animBg="1"/>
      <p:bldP spid="28" grpId="1" animBg="1"/>
      <p:bldP spid="29" grpId="0" animBg="1"/>
      <p:bldP spid="31" grpId="0" animBg="1"/>
      <p:bldP spid="33" grpId="0"/>
      <p:bldP spid="33" grpId="1"/>
      <p:bldP spid="33" grpId="2"/>
      <p:bldP spid="34" grpId="0"/>
      <p:bldP spid="34" grpId="1"/>
      <p:bldP spid="34" grpId="2"/>
      <p:bldP spid="37" grpId="0"/>
      <p:bldP spid="38" grpId="0"/>
      <p:bldP spid="40" grpId="0" animBg="1"/>
      <p:bldP spid="41" grpId="0" animBg="1"/>
      <p:bldP spid="42" grpId="0" animBg="1"/>
      <p:bldP spid="43" grpId="0"/>
      <p:bldP spid="44" grpId="0"/>
      <p:bldP spid="45" grpId="0"/>
      <p:bldP spid="24" grpId="0" animBg="1"/>
      <p:bldP spid="21" grpId="0"/>
      <p:bldP spid="21" grpId="1"/>
      <p:bldP spid="21" grpId="2"/>
      <p:bldP spid="36" grpId="0"/>
      <p:bldP spid="39" grpId="0"/>
      <p:bldP spid="26" grpId="0" animBg="1"/>
      <p:bldP spid="27" grpId="0"/>
      <p:bldP spid="27"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p:nvPr>
        </p:nvSpPr>
        <p:spPr>
          <a:xfrm>
            <a:off x="468313" y="939800"/>
            <a:ext cx="8229600" cy="703263"/>
          </a:xfrm>
        </p:spPr>
        <p:txBody>
          <a:bodyPr/>
          <a:lstStyle/>
          <a:p>
            <a:pPr eaLnBrk="1" hangingPunct="1"/>
            <a:r>
              <a:rPr lang="es-ES" dirty="0" err="1" smtClean="0"/>
              <a:t>Overall</a:t>
            </a:r>
            <a:r>
              <a:rPr lang="es-ES" dirty="0" smtClean="0"/>
              <a:t> </a:t>
            </a:r>
            <a:r>
              <a:rPr lang="es-ES" dirty="0" err="1" smtClean="0"/>
              <a:t>design</a:t>
            </a:r>
            <a:endParaRPr lang="es-ES" dirty="0" smtClean="0"/>
          </a:p>
        </p:txBody>
      </p:sp>
      <p:sp>
        <p:nvSpPr>
          <p:cNvPr id="10243" name="2 Marcador de contenido"/>
          <p:cNvSpPr>
            <a:spLocks noGrp="1"/>
          </p:cNvSpPr>
          <p:nvPr>
            <p:ph idx="1"/>
          </p:nvPr>
        </p:nvSpPr>
        <p:spPr>
          <a:xfrm>
            <a:off x="500063" y="1903413"/>
            <a:ext cx="8229600" cy="4525962"/>
          </a:xfrm>
        </p:spPr>
        <p:txBody>
          <a:bodyPr/>
          <a:lstStyle/>
          <a:p>
            <a:pPr eaLnBrk="1" hangingPunct="1"/>
            <a:r>
              <a:rPr lang="en-GB" sz="2400" b="1" dirty="0" smtClean="0"/>
              <a:t>Cross-sectional study</a:t>
            </a:r>
          </a:p>
          <a:p>
            <a:pPr eaLnBrk="1" hangingPunct="1"/>
            <a:r>
              <a:rPr lang="en-GB" sz="2400" b="1" dirty="0" smtClean="0"/>
              <a:t>Data collected at hospital, departmental, professional and patient levels </a:t>
            </a:r>
          </a:p>
          <a:p>
            <a:pPr eaLnBrk="1" hangingPunct="1"/>
            <a:r>
              <a:rPr lang="en-GB" sz="2400" b="1" dirty="0" smtClean="0"/>
              <a:t>Mixed methods: </a:t>
            </a:r>
          </a:p>
          <a:p>
            <a:pPr lvl="1" eaLnBrk="1" hangingPunct="1"/>
            <a:r>
              <a:rPr lang="en-GB" sz="2400" dirty="0" smtClean="0"/>
              <a:t>Measurement of the various constructs will entail both qualitative and quantitative techniques </a:t>
            </a:r>
          </a:p>
          <a:p>
            <a:pPr lvl="2" eaLnBrk="1" hangingPunct="1"/>
            <a:r>
              <a:rPr lang="en-GB" sz="2400" dirty="0" smtClean="0"/>
              <a:t>Surveys</a:t>
            </a:r>
          </a:p>
          <a:p>
            <a:pPr lvl="2" eaLnBrk="1" hangingPunct="1"/>
            <a:r>
              <a:rPr lang="en-GB" sz="2400" dirty="0" smtClean="0"/>
              <a:t>Chart review</a:t>
            </a:r>
          </a:p>
          <a:p>
            <a:pPr lvl="2" eaLnBrk="1" hangingPunct="1"/>
            <a:r>
              <a:rPr lang="en-GB" sz="2400" dirty="0" smtClean="0"/>
              <a:t>Audit/observation</a:t>
            </a:r>
          </a:p>
          <a:p>
            <a:pPr lvl="2" eaLnBrk="1" hangingPunct="1"/>
            <a:r>
              <a:rPr lang="en-GB" sz="2400" dirty="0" smtClean="0"/>
              <a:t>Routine data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6 Título"/>
          <p:cNvSpPr>
            <a:spLocks noGrp="1"/>
          </p:cNvSpPr>
          <p:nvPr>
            <p:ph type="title"/>
          </p:nvPr>
        </p:nvSpPr>
        <p:spPr>
          <a:xfrm>
            <a:off x="900113" y="1069975"/>
            <a:ext cx="7554912" cy="703263"/>
          </a:xfrm>
        </p:spPr>
        <p:txBody>
          <a:bodyPr anchor="t"/>
          <a:lstStyle/>
          <a:p>
            <a:r>
              <a:rPr lang="en-US" sz="2800" b="1" smtClean="0"/>
              <a:t>Countries participating in the field test</a:t>
            </a:r>
          </a:p>
        </p:txBody>
      </p:sp>
      <p:pic>
        <p:nvPicPr>
          <p:cNvPr id="11267" name="5 Imagen" descr="europe"/>
          <p:cNvPicPr>
            <a:picLocks noChangeAspect="1" noChangeArrowheads="1"/>
          </p:cNvPicPr>
          <p:nvPr/>
        </p:nvPicPr>
        <p:blipFill>
          <a:blip r:embed="rId2" cstate="print"/>
          <a:srcRect t="28986" r="3371"/>
          <a:stretch>
            <a:fillRect/>
          </a:stretch>
        </p:blipFill>
        <p:spPr bwMode="auto">
          <a:xfrm>
            <a:off x="1043608" y="2276872"/>
            <a:ext cx="5224203" cy="3096493"/>
          </a:xfrm>
          <a:prstGeom prst="rect">
            <a:avLst/>
          </a:prstGeom>
          <a:noFill/>
          <a:ln w="9525">
            <a:noFill/>
            <a:miter lim="800000"/>
            <a:headEnd/>
            <a:tailEnd/>
          </a:ln>
        </p:spPr>
      </p:pic>
      <p:sp>
        <p:nvSpPr>
          <p:cNvPr id="4" name="3 Rectángulo"/>
          <p:cNvSpPr/>
          <p:nvPr/>
        </p:nvSpPr>
        <p:spPr>
          <a:xfrm>
            <a:off x="6660232" y="1844824"/>
            <a:ext cx="2160240" cy="4247317"/>
          </a:xfrm>
          <a:prstGeom prst="rect">
            <a:avLst/>
          </a:prstGeom>
        </p:spPr>
        <p:txBody>
          <a:bodyPr wrap="square">
            <a:spAutoFit/>
          </a:bodyPr>
          <a:lstStyle/>
          <a:p>
            <a:r>
              <a:rPr lang="en-GB" b="1" dirty="0" smtClean="0">
                <a:solidFill>
                  <a:srgbClr val="000000"/>
                </a:solidFill>
              </a:rPr>
              <a:t>Criteria</a:t>
            </a:r>
            <a:r>
              <a:rPr lang="en-GB" dirty="0" smtClean="0">
                <a:solidFill>
                  <a:srgbClr val="000000"/>
                </a:solidFill>
              </a:rPr>
              <a:t>: </a:t>
            </a:r>
          </a:p>
          <a:p>
            <a:pPr marL="342900" indent="-342900">
              <a:buFont typeface="Arial" pitchFamily="34" charset="0"/>
              <a:buChar char="•"/>
            </a:pPr>
            <a:r>
              <a:rPr lang="en-GB" dirty="0" smtClean="0">
                <a:solidFill>
                  <a:srgbClr val="000000"/>
                </a:solidFill>
              </a:rPr>
              <a:t>They cover different European health systems and social variation </a:t>
            </a:r>
          </a:p>
          <a:p>
            <a:pPr marL="342900" indent="-342900">
              <a:buFont typeface="Arial" pitchFamily="34" charset="0"/>
              <a:buChar char="•"/>
            </a:pPr>
            <a:endParaRPr lang="en-GB" dirty="0" smtClean="0">
              <a:solidFill>
                <a:srgbClr val="000000"/>
              </a:solidFill>
            </a:endParaRPr>
          </a:p>
          <a:p>
            <a:pPr marL="342900" indent="-342900">
              <a:buFont typeface="Arial" pitchFamily="34" charset="0"/>
              <a:buChar char="•"/>
            </a:pPr>
            <a:r>
              <a:rPr lang="en-GB" dirty="0" smtClean="0">
                <a:solidFill>
                  <a:srgbClr val="000000"/>
                </a:solidFill>
              </a:rPr>
              <a:t>They are big enough to have sufficient number of hospitals for the sampling strategy.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ción en blanco">
  <a:themeElements>
    <a:clrScheme name="Presentación en blanc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ción en blanco">
      <a:majorFont>
        <a:latin typeface="Trebuchet MS"/>
        <a:ea typeface="ヒラギノ角ゴ Pro W3"/>
        <a:cs typeface=""/>
      </a:majorFont>
      <a:minorFont>
        <a:latin typeface="Trebuchet MS"/>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25000" smtClean="0">
            <a:ln>
              <a:noFill/>
            </a:ln>
            <a:solidFill>
              <a:schemeClr val="tx1"/>
            </a:solidFill>
            <a:effectLst/>
            <a:latin typeface="Trebuchet MS" pitchFamily="34"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25000" smtClean="0">
            <a:ln>
              <a:noFill/>
            </a:ln>
            <a:solidFill>
              <a:schemeClr val="tx1"/>
            </a:solidFill>
            <a:effectLst/>
            <a:latin typeface="Trebuchet MS" pitchFamily="34" charset="0"/>
            <a:ea typeface="ヒラギノ角ゴ Pro W3" pitchFamily="1" charset="-128"/>
          </a:defRPr>
        </a:defPPr>
      </a:lstStyle>
    </a:lnDef>
  </a:objectDefaults>
  <a:extraClrSchemeLst>
    <a:extraClrScheme>
      <a:clrScheme name="Presentación en blanc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ción en blanc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ción en blanc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ción en blanc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ción en blanc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ción en blanc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ción en blanco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ción en blanc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ción en blanc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ción en blanc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ción en blanc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ción en blanc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2382</TotalTime>
  <Words>1431</Words>
  <Application>Microsoft Office PowerPoint</Application>
  <PresentationFormat>Presentación en pantalla (4:3)</PresentationFormat>
  <Paragraphs>357</Paragraphs>
  <Slides>20</Slides>
  <Notes>12</Notes>
  <HiddenSlides>1</HiddenSlides>
  <MMClips>0</MMClips>
  <ScaleCrop>false</ScaleCrop>
  <HeadingPairs>
    <vt:vector size="4" baseType="variant">
      <vt:variant>
        <vt:lpstr>Tema</vt:lpstr>
      </vt:variant>
      <vt:variant>
        <vt:i4>4</vt:i4>
      </vt:variant>
      <vt:variant>
        <vt:lpstr>Títulos de diapositiva</vt:lpstr>
      </vt:variant>
      <vt:variant>
        <vt:i4>20</vt:i4>
      </vt:variant>
    </vt:vector>
  </HeadingPairs>
  <TitlesOfParts>
    <vt:vector size="24" baseType="lpstr">
      <vt:lpstr>Presentación en blanco</vt:lpstr>
      <vt:lpstr>Benutzerdefiniertes Design</vt:lpstr>
      <vt:lpstr>1_Benutzerdefiniertes Design</vt:lpstr>
      <vt:lpstr>2_Benutzerdefiniertes Design</vt:lpstr>
      <vt:lpstr>        Deepening our Understanding of Quality Improvement in Europe         </vt:lpstr>
      <vt:lpstr>Project coordination: Avedis Donabedian Institute, Autonomous University of Barcelona. Prof. Rosa Suñol; Co-IP: Oliver Groene, PhD</vt:lpstr>
      <vt:lpstr>Background</vt:lpstr>
      <vt:lpstr>Justification</vt:lpstr>
      <vt:lpstr>Overall objective</vt:lpstr>
      <vt:lpstr>Research Questions</vt:lpstr>
      <vt:lpstr>Diapositiva 7</vt:lpstr>
      <vt:lpstr>Overall design</vt:lpstr>
      <vt:lpstr>Countries participating in the field test</vt:lpstr>
      <vt:lpstr>Hospitals inclusion criteria</vt:lpstr>
      <vt:lpstr>Countries and Hospitals participation</vt:lpstr>
      <vt:lpstr>Managing DUQuE Measures</vt:lpstr>
      <vt:lpstr>Questionnaires expected to be completed in each type of hospital</vt:lpstr>
      <vt:lpstr>Expected output </vt:lpstr>
      <vt:lpstr>Some questions …</vt:lpstr>
      <vt:lpstr>Ethics, confidentiality and sampling</vt:lpstr>
      <vt:lpstr>Developing measures</vt:lpstr>
      <vt:lpstr>Analytical framework</vt:lpstr>
      <vt:lpstr>Analysis</vt:lpstr>
      <vt:lpstr>A big challenge to achieve !!</vt:lpstr>
    </vt:vector>
  </TitlesOfParts>
  <Company>獫票楧栮捯洀鉭曮㞱Û뜰⠲쎔딁烊皭〼፥ᙼ䕸忤઱</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 PRESENTACIÓN</dc:title>
  <dc:creator>乩歫椠䱡畳椀㸲㻸ꔿ㌋䬮ꍰ䞮誀圇짗꾬钒붤鏊꣊㥊揤鞁</dc:creator>
  <cp:lastModifiedBy>Rosa Suñol</cp:lastModifiedBy>
  <cp:revision>237</cp:revision>
  <cp:lastPrinted>2012-11-13T16:41:44Z</cp:lastPrinted>
  <dcterms:created xsi:type="dcterms:W3CDTF">2007-06-25T10:18:21Z</dcterms:created>
  <dcterms:modified xsi:type="dcterms:W3CDTF">2014-04-14T14:50:51Z</dcterms:modified>
</cp:coreProperties>
</file>